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3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</p:sldIdLst>
  <p:sldSz cx="12192000" cy="6858000"/>
  <p:notesSz cx="6858000" cy="9144000"/>
  <p:embeddedFontLst>
    <p:embeddedFont>
      <p:font typeface="Arial Narrow" panose="020B0606020202030204" pitchFamily="34" charset="0"/>
      <p:regular r:id="rId38"/>
      <p:bold r:id="rId39"/>
      <p:italic r:id="rId40"/>
      <p:boldItalic r:id="rId41"/>
    </p:embeddedFont>
    <p:embeddedFont>
      <p:font typeface="Open Sans Light" panose="020B0306030504020204" pitchFamily="34" charset="0"/>
      <p:regular r:id="rId42"/>
      <p:bold r:id="rId43"/>
      <p:italic r:id="rId44"/>
      <p:boldItalic r:id="rId4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9" roundtripDataSignature="AMtx7mhr6Kd+udGU0ce/urwVMPy1u0Q6K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59C0CF2-4FC7-4C48-9FBE-8933DDCE7CB3}">
  <a:tblStyle styleId="{059C0CF2-4FC7-4C48-9FBE-8933DDCE7CB3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47A4E401-241F-49F5-B67C-B9FD3FB07FB4}" styleName="Table_1"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9EFF7"/>
          </a:solidFill>
        </a:fill>
      </a:tcStyle>
    </a:wholeTbl>
    <a:band1H>
      <a:tcTxStyle/>
      <a:tcStyle>
        <a:tcBdr/>
        <a:fill>
          <a:solidFill>
            <a:srgbClr val="D0DEEF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D0DEEF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/>
        <a:fill>
          <a:solidFill>
            <a:srgbClr val="5B9BD5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/>
        <a:fill>
          <a:solidFill>
            <a:srgbClr val="5B9BD5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top>
            <a:ln w="381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5B9BD5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bottom>
            <a:ln w="381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rgbClr val="5B9BD5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499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5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customschemas.google.com/relationships/presentationmetadata" Target="meta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7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6.fntdata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20" Type="http://schemas.openxmlformats.org/officeDocument/2006/relationships/slide" Target="slides/slide19.xml"/><Relationship Id="rId41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‹Nr.›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9" name="Google Shape;14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0" name="Google Shape;150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397faba39a3_0_1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1" name="Google Shape;271;g397faba39a3_0_1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2" name="Google Shape;272;g397faba39a3_0_1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397faba39a3_0_1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4" name="Google Shape;284;g397faba39a3_0_1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5" name="Google Shape;285;g397faba39a3_0_13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97faba39a3_0_1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8" name="Google Shape;298;g397faba39a3_0_14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99" name="Google Shape;299;g397faba39a3_0_14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g397faba39a3_0_1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2" name="Google Shape;312;g397faba39a3_0_15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13" name="Google Shape;313;g397faba39a3_0_15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g397faba39a3_0_1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5" name="Google Shape;325;g397faba39a3_0_17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26" name="Google Shape;326;g397faba39a3_0_17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g397faba39a3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8" name="Google Shape;338;g397faba39a3_1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39" name="Google Shape;339;g397faba39a3_1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397faba39a3_1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0" name="Google Shape;350;g397faba39a3_1_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51" name="Google Shape;351;g397faba39a3_1_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g397faba39a3_1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3" name="Google Shape;363;g397faba39a3_1_4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64" name="Google Shape;364;g397faba39a3_1_4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g397faba39a3_1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5" name="Google Shape;375;g397faba39a3_1_5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76" name="Google Shape;376;g397faba39a3_1_5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18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g397faba39a3_1_2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88" name="Google Shape;388;g397faba39a3_1_20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89" name="Google Shape;389;g397faba39a3_1_20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19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0" name="Google Shape;170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1" name="Google Shape;171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g397faba39a3_1_1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99" name="Google Shape;399;g397faba39a3_1_14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00" name="Google Shape;400;g397faba39a3_1_14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20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g397faba39a3_1_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3" name="Google Shape;413;g397faba39a3_1_8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14" name="Google Shape;414;g397faba39a3_1_8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21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g397faba39a3_1_1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6" name="Google Shape;426;g397faba39a3_1_10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27" name="Google Shape;427;g397faba39a3_1_10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22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g397faba39a3_1_1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40" name="Google Shape;440;g397faba39a3_1_1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41" name="Google Shape;441;g397faba39a3_1_1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23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g397faba39a3_1_1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53" name="Google Shape;453;g397faba39a3_1_1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54" name="Google Shape;454;g397faba39a3_1_13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24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g397faba39a3_1_1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7" name="Google Shape;467;g397faba39a3_1_16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68" name="Google Shape;468;g397faba39a3_1_16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25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g397faba39a3_1_1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1" name="Google Shape;481;g397faba39a3_1_17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82" name="Google Shape;482;g397faba39a3_1_17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26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g397faba39a3_1_1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93" name="Google Shape;493;g397faba39a3_1_19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94" name="Google Shape;494;g397faba39a3_1_19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27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g397faba39a3_1_2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5" name="Google Shape;505;g397faba39a3_1_2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06" name="Google Shape;506;g397faba39a3_1_23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28</a:t>
            </a:fld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g397faba39a3_1_2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0" name="Google Shape;520;g397faba39a3_1_25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21" name="Google Shape;521;g397faba39a3_1_25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29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1" name="Google Shape;18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2" name="Google Shape;182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g397faba39a3_1_2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35" name="Google Shape;535;g397faba39a3_1_28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36" name="Google Shape;536;g397faba39a3_1_28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30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Google Shape;550;g397faba39a3_1_3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51" name="Google Shape;551;g397faba39a3_1_30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52" name="Google Shape;552;g397faba39a3_1_30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31</a:t>
            </a:fld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g397faba39a3_1_3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66" name="Google Shape;566;g397faba39a3_1_3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67" name="Google Shape;567;g397faba39a3_1_3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32</a:t>
            </a:fld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0" name="Google Shape;580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81" name="Google Shape;581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33</a:t>
            </a:fld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91" name="Google Shape;59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92" name="Google Shape;592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34</a:t>
            </a:fld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Google Shape;601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02" name="Google Shape;602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397faba39a3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4" name="Google Shape;194;g397faba39a3_0_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5" name="Google Shape;195;g397faba39a3_0_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397faba39a3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9" name="Google Shape;209;g397faba39a3_0_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0" name="Google Shape;210;g397faba39a3_0_2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397faba39a3_0_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1" name="Google Shape;221;g397faba39a3_0_4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2" name="Google Shape;222;g397faba39a3_0_4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397faba39a3_0_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4" name="Google Shape;234;g397faba39a3_0_5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5" name="Google Shape;235;g397faba39a3_0_5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397faba39a3_0_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6" name="Google Shape;246;g397faba39a3_0_8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7" name="Google Shape;247;g397faba39a3_0_8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397faba39a3_0_1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8" name="Google Shape;258;g397faba39a3_0_10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9" name="Google Shape;259;g397faba39a3_0_10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Zwei Inhalte" type="twoObj">
  <p:cSld name="TWO_OBJECTS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vertikaler Text" type="vertTx">
  <p:cSld name="VERTICAL_TEXT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4" name="Google Shape;124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‹Nr.›</a:t>
            </a:fld>
            <a:endParaRPr/>
          </a:p>
        </p:txBody>
      </p:sp>
      <p:sp>
        <p:nvSpPr>
          <p:cNvPr id="127" name="Google Shape;127;p28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 i="0" u="none" strike="noStrike" cap="non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28" name="Google Shape;128;p28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9" name="Google Shape;129;p28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30" name="Google Shape;130;p28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" name="Google Shape;131;p28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" name="Google Shape;132;p28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" name="Google Shape;133;p28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kaler Titel und Text" type="vertTitleAndTx">
  <p:cSld name="VERTICAL_TITLE_AND_VERTICAL_TEXT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2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7" name="Google Shape;137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‹Nr.›</a:t>
            </a:fld>
            <a:endParaRPr/>
          </a:p>
        </p:txBody>
      </p:sp>
      <p:sp>
        <p:nvSpPr>
          <p:cNvPr id="140" name="Google Shape;140;p29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 i="0" u="none" strike="noStrike" cap="non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41" name="Google Shape;141;p29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2" name="Google Shape;142;p29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43" name="Google Shape;143;p29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" name="Google Shape;144;p29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Google Shape;145;p29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Google Shape;146;p29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folie" type="title">
  <p:cSld name="TITLE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0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20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5" name="Google Shape;25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Inhalt" type="obj">
  <p:cSld name="OBJEC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‹Nr.›</a:t>
            </a:fld>
            <a:endParaRPr/>
          </a:p>
        </p:txBody>
      </p:sp>
      <p:sp>
        <p:nvSpPr>
          <p:cNvPr id="34" name="Google Shape;34;p21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 i="0" u="none" strike="noStrike" cap="non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35" name="Google Shape;35;p21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6" name="Google Shape;36;p21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37" name="Google Shape;37;p21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38;p21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39;p21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40;p21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-&#10;überschrift" type="secHead">
  <p:cSld name="SECTION_HEADER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2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2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‹Nr.›</a:t>
            </a:fld>
            <a:endParaRPr/>
          </a:p>
        </p:txBody>
      </p:sp>
      <p:sp>
        <p:nvSpPr>
          <p:cNvPr id="47" name="Google Shape;47;p22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 i="0" u="none" strike="noStrike" cap="non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48" name="Google Shape;48;p22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9" name="Google Shape;49;p22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50" name="Google Shape;50;p22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51;p22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52;p22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53;p22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gleich" type="twoTxTwoObj">
  <p:cSld name="TWO_OBJECTS_WITH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3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3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7" name="Google Shape;57;p23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" name="Google Shape;58;p23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9" name="Google Shape;59;p23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‹Nr.›</a:t>
            </a:fld>
            <a:endParaRPr/>
          </a:p>
        </p:txBody>
      </p:sp>
      <p:sp>
        <p:nvSpPr>
          <p:cNvPr id="63" name="Google Shape;63;p23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 i="0" u="none" strike="noStrike" cap="non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64" name="Google Shape;64;p23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5" name="Google Shape;65;p23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66" name="Google Shape;66;p23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67;p23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68;p23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69;p23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r Titel" type="titleOnly">
  <p:cSld name="TITLE_ONL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‹Nr.›</a:t>
            </a:fld>
            <a:endParaRPr/>
          </a:p>
        </p:txBody>
      </p:sp>
      <p:sp>
        <p:nvSpPr>
          <p:cNvPr id="75" name="Google Shape;75;p24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 i="0" u="none" strike="noStrike" cap="non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76" name="Google Shape;76;p24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7" name="Google Shape;77;p24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78" name="Google Shape;78;p24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Google Shape;79;p24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80;p24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" name="Google Shape;81;p24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er" type="blank">
  <p:cSld name="BLANK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‹Nr.›</a:t>
            </a:fld>
            <a:endParaRPr/>
          </a:p>
        </p:txBody>
      </p:sp>
      <p:sp>
        <p:nvSpPr>
          <p:cNvPr id="86" name="Google Shape;86;p25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 i="0" u="none" strike="noStrike" cap="non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87" name="Google Shape;87;p25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8" name="Google Shape;88;p25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89" name="Google Shape;89;p25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90;p25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91;p25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92;p25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halt mit Überschrift" type="objTx">
  <p:cSld name="OBJECT_WITH_CAPTION_TEXT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26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96" name="Google Shape;96;p26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97" name="Google Shape;97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‹Nr.›</a:t>
            </a:fld>
            <a:endParaRPr/>
          </a:p>
        </p:txBody>
      </p:sp>
      <p:sp>
        <p:nvSpPr>
          <p:cNvPr id="100" name="Google Shape;100;p26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 i="0" u="none" strike="noStrike" cap="non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01" name="Google Shape;101;p26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26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03" name="Google Shape;103;p26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" name="Google Shape;104;p26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26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" name="Google Shape;106;p26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ld mit Überschrift" type="picTx">
  <p:cSld name="PICTURE_WITH_CAPTION_TEXT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27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10" name="Google Shape;110;p27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11" name="Google Shape;111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‹Nr.›</a:t>
            </a:fld>
            <a:endParaRPr/>
          </a:p>
        </p:txBody>
      </p:sp>
      <p:sp>
        <p:nvSpPr>
          <p:cNvPr id="114" name="Google Shape;114;p27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 i="0" u="none" strike="noStrike" cap="non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15" name="Google Shape;115;p27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6" name="Google Shape;116;p27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17" name="Google Shape;117;p27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" name="Google Shape;118;p27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27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20;p27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‹Nr.›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jpg"/><Relationship Id="rId4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gif"/><Relationship Id="rId5" Type="http://schemas.openxmlformats.org/officeDocument/2006/relationships/image" Target="../media/image26.gif"/><Relationship Id="rId4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6.gif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gif"/><Relationship Id="rId5" Type="http://schemas.openxmlformats.org/officeDocument/2006/relationships/image" Target="../media/image26.gif"/><Relationship Id="rId4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gif"/><Relationship Id="rId5" Type="http://schemas.openxmlformats.org/officeDocument/2006/relationships/image" Target="../media/image26.gif"/><Relationship Id="rId4" Type="http://schemas.openxmlformats.org/officeDocument/2006/relationships/image" Target="../media/image1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gif"/><Relationship Id="rId5" Type="http://schemas.openxmlformats.org/officeDocument/2006/relationships/image" Target="../media/image26.gif"/><Relationship Id="rId4" Type="http://schemas.openxmlformats.org/officeDocument/2006/relationships/image" Target="../media/image1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github.com/opengisch/QField?utm_source=chatgpt.com" TargetMode="External"/><Relationship Id="rId4" Type="http://schemas.openxmlformats.org/officeDocument/2006/relationships/image" Target="../media/image11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1.png"/><Relationship Id="rId7" Type="http://schemas.openxmlformats.org/officeDocument/2006/relationships/image" Target="../media/image6.png"/><Relationship Id="rId12" Type="http://schemas.openxmlformats.org/officeDocument/2006/relationships/image" Target="../media/image8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image" Target="../media/image11.png"/><Relationship Id="rId5" Type="http://schemas.openxmlformats.org/officeDocument/2006/relationships/image" Target="../media/image33.png"/><Relationship Id="rId10" Type="http://schemas.openxmlformats.org/officeDocument/2006/relationships/image" Target="../media/image10.png"/><Relationship Id="rId4" Type="http://schemas.openxmlformats.org/officeDocument/2006/relationships/image" Target="../media/image32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"/>
          <p:cNvSpPr/>
          <p:nvPr/>
        </p:nvSpPr>
        <p:spPr>
          <a:xfrm>
            <a:off x="784614" y="283169"/>
            <a:ext cx="2418736" cy="115627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1"/>
          <p:cNvSpPr txBox="1"/>
          <p:nvPr/>
        </p:nvSpPr>
        <p:spPr>
          <a:xfrm>
            <a:off x="1622838" y="2185490"/>
            <a:ext cx="9144000" cy="2768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4E79"/>
              </a:buClr>
              <a:buSzPts val="3100"/>
              <a:buFont typeface="Calibri"/>
              <a:buNone/>
            </a:pPr>
            <a:r>
              <a:rPr lang="en-GB" sz="3100" b="1" i="0" u="none" strike="noStrike" cap="non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3700" b="1" i="0" u="none" strike="noStrike" cap="non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EOCap4Africa</a:t>
            </a:r>
            <a:br>
              <a:rPr lang="en-GB" sz="31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GB" sz="31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3100" b="1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Excursion</a:t>
            </a:r>
            <a:endParaRPr sz="3100" b="1">
              <a:solidFill>
                <a:srgbClr val="1F4E7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lnSpc>
                <a:spcPct val="9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Calibri"/>
              <a:buNone/>
            </a:pPr>
            <a:r>
              <a:rPr lang="en-GB" sz="2700" b="1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In-situ</a:t>
            </a:r>
            <a:r>
              <a:rPr lang="en-GB" sz="27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sampling in QField</a:t>
            </a:r>
            <a:endParaRPr sz="3100" b="1">
              <a:solidFill>
                <a:srgbClr val="1F4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54" name="Google Shape;154;p1"/>
          <p:cNvCxnSpPr/>
          <p:nvPr/>
        </p:nvCxnSpPr>
        <p:spPr>
          <a:xfrm>
            <a:off x="1938954" y="5032143"/>
            <a:ext cx="8522208" cy="0"/>
          </a:xfrm>
          <a:prstGeom prst="straightConnector1">
            <a:avLst/>
          </a:prstGeom>
          <a:noFill/>
          <a:ln w="31750" cap="flat" cmpd="sng">
            <a:solidFill>
              <a:srgbClr val="1E4E79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155" name="Google Shape;155;p1"/>
          <p:cNvGrpSpPr/>
          <p:nvPr/>
        </p:nvGrpSpPr>
        <p:grpSpPr>
          <a:xfrm>
            <a:off x="1098931" y="5326428"/>
            <a:ext cx="9855759" cy="749899"/>
            <a:chOff x="1098931" y="5326428"/>
            <a:chExt cx="9855759" cy="749899"/>
          </a:xfrm>
        </p:grpSpPr>
        <p:grpSp>
          <p:nvGrpSpPr>
            <p:cNvPr id="156" name="Google Shape;156;p1"/>
            <p:cNvGrpSpPr/>
            <p:nvPr/>
          </p:nvGrpSpPr>
          <p:grpSpPr>
            <a:xfrm>
              <a:off x="1098931" y="5340828"/>
              <a:ext cx="9082114" cy="735499"/>
              <a:chOff x="609597" y="5421223"/>
              <a:chExt cx="9082114" cy="735499"/>
            </a:xfrm>
          </p:grpSpPr>
          <p:pic>
            <p:nvPicPr>
              <p:cNvPr id="157" name="Google Shape;157;p1" descr="Ein Bild, das Text, Schrift, Grafiken, Screenshot enthält.&#10;&#10;Automatisch generierte Beschreibu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609597" y="5436722"/>
                <a:ext cx="1644246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8" name="Google Shape;158;p1" descr="Ein Bild, das Schrift, Grafiken, Logo, Screenshot enthält.&#10;&#10;Automatisch generierte Beschreibu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2445867" y="5436722"/>
                <a:ext cx="861328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9" name="Google Shape;159;p1" descr="Ein Bild, das Schwarz, Dunkelheit enthält.&#10;&#10;Automatisch generierte Beschreibung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3499219" y="5436722"/>
                <a:ext cx="180000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0" name="Google Shape;160;p1" descr="Ein Bild, das Logo, Grafiken, Symbol, Clipart enthält.&#10;&#10;Automatisch generierte Beschreibung"/>
              <p:cNvPicPr preferRelativeResize="0"/>
              <p:nvPr/>
            </p:nvPicPr>
            <p:blipFill rotWithShape="1">
              <a:blip r:embed="rId6">
                <a:alphaModFix/>
              </a:blip>
              <a:srcRect/>
              <a:stretch/>
            </p:blipFill>
            <p:spPr>
              <a:xfrm>
                <a:off x="5491243" y="5436722"/>
                <a:ext cx="837209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1" name="Google Shape;161;p1" descr="Ein Bild, das Text, Logo, Design, Darstellung enthält.&#10;&#10;Automatisch generierte Beschreibung"/>
              <p:cNvPicPr preferRelativeResize="0"/>
              <p:nvPr/>
            </p:nvPicPr>
            <p:blipFill rotWithShape="1">
              <a:blip r:embed="rId7">
                <a:alphaModFix/>
              </a:blip>
              <a:srcRect/>
              <a:stretch/>
            </p:blipFill>
            <p:spPr>
              <a:xfrm>
                <a:off x="6520476" y="5421223"/>
                <a:ext cx="2278481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2" name="Google Shape;162;p1" descr="Ein Bild, das Symbol, Grafiken, Flagge enthält.&#10;&#10;Automatisch generierte Beschreibung"/>
              <p:cNvPicPr preferRelativeResize="0"/>
              <p:nvPr/>
            </p:nvPicPr>
            <p:blipFill rotWithShape="1">
              <a:blip r:embed="rId8">
                <a:alphaModFix/>
              </a:blip>
              <a:srcRect/>
              <a:stretch/>
            </p:blipFill>
            <p:spPr>
              <a:xfrm>
                <a:off x="8990981" y="5421223"/>
                <a:ext cx="70073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63" name="Google Shape;163;p1" descr="KNUST Logo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10373069" y="5326428"/>
              <a:ext cx="581621" cy="7344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64" name="Google Shape;164;p1"/>
          <p:cNvGrpSpPr/>
          <p:nvPr/>
        </p:nvGrpSpPr>
        <p:grpSpPr>
          <a:xfrm>
            <a:off x="1622838" y="139853"/>
            <a:ext cx="9360000" cy="1377319"/>
            <a:chOff x="1622838" y="139853"/>
            <a:chExt cx="9360000" cy="1377319"/>
          </a:xfrm>
        </p:grpSpPr>
        <p:pic>
          <p:nvPicPr>
            <p:cNvPr id="165" name="Google Shape;165;p1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1622838" y="139853"/>
              <a:ext cx="9360000" cy="13773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6" name="Google Shape;166;p1" descr="Ein Bild, das Text, Schrift, Grafiken, weiß enthält.&#10;&#10;Automatisch generierte Beschreibung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5218909" y="300517"/>
              <a:ext cx="2646279" cy="93634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67" name="Google Shape;167;p1"/>
          <p:cNvPicPr preferRelativeResize="0"/>
          <p:nvPr/>
        </p:nvPicPr>
        <p:blipFill rotWithShape="1">
          <a:blip r:embed="rId12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397faba39a3_0_118"/>
          <p:cNvSpPr txBox="1"/>
          <p:nvPr/>
        </p:nvSpPr>
        <p:spPr>
          <a:xfrm>
            <a:off x="2174225" y="-56550"/>
            <a:ext cx="60657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1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Creating the GeoPackage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5" name="Google Shape;275;g397faba39a3_0_118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6" name="Google Shape;276;g397faba39a3_0_118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00" cy="1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EOCap4Africa – In-situ sampling in QField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7" name="Google Shape;277;g397faba39a3_0_1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10</a:t>
            </a:fld>
            <a:endParaRPr/>
          </a:p>
        </p:txBody>
      </p:sp>
      <p:pic>
        <p:nvPicPr>
          <p:cNvPr id="278" name="Google Shape;278;g397faba39a3_0_118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5" y="3163081"/>
            <a:ext cx="6768001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79" name="Google Shape;279;g397faba39a3_0_118"/>
          <p:cNvSpPr/>
          <p:nvPr/>
        </p:nvSpPr>
        <p:spPr>
          <a:xfrm>
            <a:off x="1051800" y="1593100"/>
            <a:ext cx="5135400" cy="76500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lt1"/>
                </a:solidFill>
              </a:rPr>
              <a:t>Create a GeoPackage</a:t>
            </a:r>
            <a:endParaRPr sz="2400" i="0" u="none" strike="noStrike" cap="none">
              <a:solidFill>
                <a:schemeClr val="lt1"/>
              </a:solidFill>
            </a:endParaRPr>
          </a:p>
        </p:txBody>
      </p:sp>
      <p:graphicFrame>
        <p:nvGraphicFramePr>
          <p:cNvPr id="280" name="Google Shape;280;g397faba39a3_0_118"/>
          <p:cNvGraphicFramePr/>
          <p:nvPr/>
        </p:nvGraphicFramePr>
        <p:xfrm>
          <a:off x="152400" y="1524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{059C0CF2-4FC7-4C48-9FBE-8933DDCE7CB3}</a:tableStyleId>
              </a:tblPr>
              <a:tblGrid>
                <a:gridCol w="3457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766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62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1" name="Google Shape;281;g397faba39a3_0_118"/>
          <p:cNvSpPr txBox="1"/>
          <p:nvPr/>
        </p:nvSpPr>
        <p:spPr>
          <a:xfrm>
            <a:off x="945150" y="2171050"/>
            <a:ext cx="11010300" cy="418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GB" sz="2400"/>
              <a:t>Under New Field add the following attribute columns:</a:t>
            </a:r>
            <a:endParaRPr sz="2400"/>
          </a:p>
          <a:p>
            <a:pPr marL="914400" lvl="1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○"/>
            </a:pPr>
            <a:r>
              <a:rPr lang="en-GB" sz="2400" b="1">
                <a:solidFill>
                  <a:schemeClr val="dk1"/>
                </a:solidFill>
              </a:rPr>
              <a:t>lulc_class:</a:t>
            </a:r>
            <a:r>
              <a:rPr lang="en-GB" sz="2400">
                <a:solidFill>
                  <a:schemeClr val="dk1"/>
                </a:solidFill>
              </a:rPr>
              <a:t> Value Map widget with predefined options (Text)</a:t>
            </a:r>
            <a:endParaRPr sz="2400">
              <a:solidFill>
                <a:schemeClr val="dk1"/>
              </a:solidFill>
            </a:endParaRPr>
          </a:p>
          <a:p>
            <a:pPr marL="914400" lvl="1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○"/>
            </a:pPr>
            <a:r>
              <a:rPr lang="en-GB" sz="2400" b="1">
                <a:solidFill>
                  <a:schemeClr val="dk1"/>
                </a:solidFill>
              </a:rPr>
              <a:t>Date:</a:t>
            </a:r>
            <a:r>
              <a:rPr lang="en-GB" sz="2400">
                <a:solidFill>
                  <a:schemeClr val="dk1"/>
                </a:solidFill>
              </a:rPr>
              <a:t> Auto-populated with now(), non-editable (Date and time)</a:t>
            </a:r>
            <a:endParaRPr sz="2400">
              <a:solidFill>
                <a:schemeClr val="dk1"/>
              </a:solidFill>
            </a:endParaRPr>
          </a:p>
          <a:p>
            <a:pPr marL="914400" lvl="1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○"/>
            </a:pPr>
            <a:r>
              <a:rPr lang="en-GB" sz="2400" b="1">
                <a:solidFill>
                  <a:schemeClr val="dk1"/>
                </a:solidFill>
              </a:rPr>
              <a:t>Photo:</a:t>
            </a:r>
            <a:r>
              <a:rPr lang="en-GB" sz="2400">
                <a:solidFill>
                  <a:schemeClr val="dk1"/>
                </a:solidFill>
              </a:rPr>
              <a:t> Attachment widget with relative paths and document viewer (Text)</a:t>
            </a:r>
            <a:endParaRPr sz="2400">
              <a:solidFill>
                <a:schemeClr val="dk1"/>
              </a:solidFill>
            </a:endParaRPr>
          </a:p>
          <a:p>
            <a:pPr marL="914400" lvl="1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○"/>
            </a:pPr>
            <a:r>
              <a:rPr lang="en-GB" sz="2400" b="1">
                <a:solidFill>
                  <a:schemeClr val="dk1"/>
                </a:solidFill>
              </a:rPr>
              <a:t>Latitude/Longitude:</a:t>
            </a:r>
            <a:r>
              <a:rPr lang="en-GB" sz="2400">
                <a:solidFill>
                  <a:schemeClr val="dk1"/>
                </a:solidFill>
              </a:rPr>
              <a:t> Auto-populated ($x, $y), non-editable (Decimal)</a:t>
            </a:r>
            <a:endParaRPr sz="2400">
              <a:solidFill>
                <a:schemeClr val="dk1"/>
              </a:solidFill>
            </a:endParaRPr>
          </a:p>
          <a:p>
            <a:pPr marL="45720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sz="2400"/>
              <a:t> </a:t>
            </a:r>
            <a:endParaRPr sz="24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397faba39a3_0_133"/>
          <p:cNvSpPr txBox="1"/>
          <p:nvPr/>
        </p:nvSpPr>
        <p:spPr>
          <a:xfrm>
            <a:off x="2174225" y="-56550"/>
            <a:ext cx="60657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1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Creating the GeoPackage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8" name="Google Shape;288;g397faba39a3_0_133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9" name="Google Shape;289;g397faba39a3_0_133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00" cy="1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EOCap4Africa – In-situ sampling in QField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90" name="Google Shape;290;g397faba39a3_0_1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11</a:t>
            </a:fld>
            <a:endParaRPr/>
          </a:p>
        </p:txBody>
      </p:sp>
      <p:pic>
        <p:nvPicPr>
          <p:cNvPr id="291" name="Google Shape;291;g397faba39a3_0_133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5" y="3163081"/>
            <a:ext cx="6768001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92" name="Google Shape;292;g397faba39a3_0_133"/>
          <p:cNvSpPr/>
          <p:nvPr/>
        </p:nvSpPr>
        <p:spPr>
          <a:xfrm>
            <a:off x="1051800" y="1017350"/>
            <a:ext cx="5135400" cy="76500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lt1"/>
                </a:solidFill>
              </a:rPr>
              <a:t>Create a GeoPackage</a:t>
            </a:r>
            <a:endParaRPr sz="2400" i="0" u="none" strike="noStrike" cap="none">
              <a:solidFill>
                <a:schemeClr val="lt1"/>
              </a:solidFill>
            </a:endParaRPr>
          </a:p>
        </p:txBody>
      </p:sp>
      <p:graphicFrame>
        <p:nvGraphicFramePr>
          <p:cNvPr id="293" name="Google Shape;293;g397faba39a3_0_133"/>
          <p:cNvGraphicFramePr/>
          <p:nvPr/>
        </p:nvGraphicFramePr>
        <p:xfrm>
          <a:off x="152400" y="1524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{059C0CF2-4FC7-4C48-9FBE-8933DDCE7CB3}</a:tableStyleId>
              </a:tblPr>
              <a:tblGrid>
                <a:gridCol w="3457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766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62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94" name="Google Shape;294;g397faba39a3_0_133"/>
          <p:cNvSpPr txBox="1"/>
          <p:nvPr/>
        </p:nvSpPr>
        <p:spPr>
          <a:xfrm>
            <a:off x="1051800" y="1943788"/>
            <a:ext cx="6650100" cy="444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GB" sz="2400"/>
              <a:t>Under New Field add the following attribute columns:</a:t>
            </a:r>
            <a:endParaRPr sz="2400"/>
          </a:p>
          <a:p>
            <a:pPr marL="914400" lvl="1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○"/>
            </a:pPr>
            <a:r>
              <a:rPr lang="en-GB" sz="2400" b="1">
                <a:solidFill>
                  <a:schemeClr val="dk1"/>
                </a:solidFill>
              </a:rPr>
              <a:t>lulc_class:</a:t>
            </a:r>
            <a:r>
              <a:rPr lang="en-GB" sz="2400">
                <a:solidFill>
                  <a:schemeClr val="dk1"/>
                </a:solidFill>
              </a:rPr>
              <a:t> Value Map widget with predefined options (Text)</a:t>
            </a:r>
            <a:endParaRPr sz="2400">
              <a:solidFill>
                <a:schemeClr val="dk1"/>
              </a:solidFill>
            </a:endParaRPr>
          </a:p>
          <a:p>
            <a:pPr marL="914400" lvl="1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○"/>
            </a:pPr>
            <a:r>
              <a:rPr lang="en-GB" sz="2400" b="1">
                <a:solidFill>
                  <a:schemeClr val="dk1"/>
                </a:solidFill>
              </a:rPr>
              <a:t>Date:</a:t>
            </a:r>
            <a:r>
              <a:rPr lang="en-GB" sz="2400">
                <a:solidFill>
                  <a:schemeClr val="dk1"/>
                </a:solidFill>
              </a:rPr>
              <a:t> Auto-populated with now(), non-editable (Date and time)</a:t>
            </a:r>
            <a:endParaRPr sz="2400">
              <a:solidFill>
                <a:schemeClr val="dk1"/>
              </a:solidFill>
            </a:endParaRPr>
          </a:p>
          <a:p>
            <a:pPr marL="914400" lvl="1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○"/>
            </a:pPr>
            <a:r>
              <a:rPr lang="en-GB" sz="2400" b="1">
                <a:solidFill>
                  <a:schemeClr val="dk1"/>
                </a:solidFill>
              </a:rPr>
              <a:t>Photo:</a:t>
            </a:r>
            <a:r>
              <a:rPr lang="en-GB" sz="2400">
                <a:solidFill>
                  <a:schemeClr val="dk1"/>
                </a:solidFill>
              </a:rPr>
              <a:t> Attachment widget with relative paths and document viewer (Text)</a:t>
            </a:r>
            <a:endParaRPr sz="2400">
              <a:solidFill>
                <a:schemeClr val="dk1"/>
              </a:solidFill>
            </a:endParaRPr>
          </a:p>
          <a:p>
            <a:pPr marL="914400" lvl="1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○"/>
            </a:pPr>
            <a:r>
              <a:rPr lang="en-GB" sz="2400" b="1">
                <a:solidFill>
                  <a:schemeClr val="dk1"/>
                </a:solidFill>
              </a:rPr>
              <a:t>Latitude/Longitude:</a:t>
            </a:r>
            <a:r>
              <a:rPr lang="en-GB" sz="2400">
                <a:solidFill>
                  <a:schemeClr val="dk1"/>
                </a:solidFill>
              </a:rPr>
              <a:t> Auto-populated ($x, $y), non-editable (Decimal)</a:t>
            </a:r>
            <a:endParaRPr sz="2400"/>
          </a:p>
        </p:txBody>
      </p:sp>
      <p:pic>
        <p:nvPicPr>
          <p:cNvPr id="295" name="Google Shape;295;g397faba39a3_0_1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845650" y="1182531"/>
            <a:ext cx="3773449" cy="50050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397faba39a3_0_146"/>
          <p:cNvSpPr txBox="1"/>
          <p:nvPr/>
        </p:nvSpPr>
        <p:spPr>
          <a:xfrm>
            <a:off x="2174225" y="-56550"/>
            <a:ext cx="60657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1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Creating the GeoPackage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2" name="Google Shape;302;g397faba39a3_0_146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Google Shape;303;g397faba39a3_0_146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00" cy="1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EOCap4Africa – In-situ sampling in QField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04" name="Google Shape;304;g397faba39a3_0_14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12</a:t>
            </a:fld>
            <a:endParaRPr/>
          </a:p>
        </p:txBody>
      </p:sp>
      <p:pic>
        <p:nvPicPr>
          <p:cNvPr id="305" name="Google Shape;305;g397faba39a3_0_146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5" y="3163081"/>
            <a:ext cx="6768001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06" name="Google Shape;306;g397faba39a3_0_146"/>
          <p:cNvSpPr/>
          <p:nvPr/>
        </p:nvSpPr>
        <p:spPr>
          <a:xfrm>
            <a:off x="1051800" y="1017350"/>
            <a:ext cx="5135400" cy="76500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lt1"/>
                </a:solidFill>
              </a:rPr>
              <a:t>Create a GeoPackage</a:t>
            </a:r>
            <a:endParaRPr sz="2400" i="0" u="none" strike="noStrike" cap="none">
              <a:solidFill>
                <a:schemeClr val="lt1"/>
              </a:solidFill>
            </a:endParaRPr>
          </a:p>
        </p:txBody>
      </p:sp>
      <p:graphicFrame>
        <p:nvGraphicFramePr>
          <p:cNvPr id="307" name="Google Shape;307;g397faba39a3_0_146"/>
          <p:cNvGraphicFramePr/>
          <p:nvPr/>
        </p:nvGraphicFramePr>
        <p:xfrm>
          <a:off x="152400" y="1524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{059C0CF2-4FC7-4C48-9FBE-8933DDCE7CB3}</a:tableStyleId>
              </a:tblPr>
              <a:tblGrid>
                <a:gridCol w="3457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766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62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08" name="Google Shape;308;g397faba39a3_0_146"/>
          <p:cNvSpPr txBox="1"/>
          <p:nvPr/>
        </p:nvSpPr>
        <p:spPr>
          <a:xfrm>
            <a:off x="1051800" y="1943788"/>
            <a:ext cx="6650100" cy="444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GB" sz="2400"/>
              <a:t>Under New Field add the following attribute columns:</a:t>
            </a:r>
            <a:endParaRPr sz="2400"/>
          </a:p>
          <a:p>
            <a:pPr marL="914400" lvl="1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○"/>
            </a:pPr>
            <a:r>
              <a:rPr lang="en-GB" sz="2400" b="1">
                <a:solidFill>
                  <a:schemeClr val="dk1"/>
                </a:solidFill>
              </a:rPr>
              <a:t>lulc_class:</a:t>
            </a:r>
            <a:r>
              <a:rPr lang="en-GB" sz="2400">
                <a:solidFill>
                  <a:schemeClr val="dk1"/>
                </a:solidFill>
              </a:rPr>
              <a:t> Value Map widget with predefined options (Text)</a:t>
            </a:r>
            <a:endParaRPr sz="2400">
              <a:solidFill>
                <a:schemeClr val="dk1"/>
              </a:solidFill>
            </a:endParaRPr>
          </a:p>
          <a:p>
            <a:pPr marL="914400" lvl="1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○"/>
            </a:pPr>
            <a:r>
              <a:rPr lang="en-GB" sz="2400" b="1">
                <a:solidFill>
                  <a:schemeClr val="dk1"/>
                </a:solidFill>
              </a:rPr>
              <a:t>Date:</a:t>
            </a:r>
            <a:r>
              <a:rPr lang="en-GB" sz="2400">
                <a:solidFill>
                  <a:schemeClr val="dk1"/>
                </a:solidFill>
              </a:rPr>
              <a:t> Auto-populated with now(), non-editable (Date and time)</a:t>
            </a:r>
            <a:endParaRPr sz="2400">
              <a:solidFill>
                <a:schemeClr val="dk1"/>
              </a:solidFill>
            </a:endParaRPr>
          </a:p>
          <a:p>
            <a:pPr marL="914400" lvl="1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○"/>
            </a:pPr>
            <a:r>
              <a:rPr lang="en-GB" sz="2400" b="1">
                <a:solidFill>
                  <a:schemeClr val="dk1"/>
                </a:solidFill>
              </a:rPr>
              <a:t>Photo:</a:t>
            </a:r>
            <a:r>
              <a:rPr lang="en-GB" sz="2400">
                <a:solidFill>
                  <a:schemeClr val="dk1"/>
                </a:solidFill>
              </a:rPr>
              <a:t> Attachment widget with relative paths and document viewer (Text)</a:t>
            </a:r>
            <a:endParaRPr sz="2400">
              <a:solidFill>
                <a:schemeClr val="dk1"/>
              </a:solidFill>
            </a:endParaRPr>
          </a:p>
          <a:p>
            <a:pPr marL="914400" lvl="1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○"/>
            </a:pPr>
            <a:r>
              <a:rPr lang="en-GB" sz="2400" b="1">
                <a:solidFill>
                  <a:schemeClr val="dk1"/>
                </a:solidFill>
              </a:rPr>
              <a:t>Latitude/Longitude:</a:t>
            </a:r>
            <a:r>
              <a:rPr lang="en-GB" sz="2400">
                <a:solidFill>
                  <a:schemeClr val="dk1"/>
                </a:solidFill>
              </a:rPr>
              <a:t> Auto-populated ($x, $y), non-editable (Decimal)</a:t>
            </a:r>
            <a:endParaRPr sz="2400"/>
          </a:p>
        </p:txBody>
      </p:sp>
      <p:pic>
        <p:nvPicPr>
          <p:cNvPr id="309" name="Google Shape;309;g397faba39a3_0_14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845650" y="1182531"/>
            <a:ext cx="3773449" cy="50050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397faba39a3_0_159"/>
          <p:cNvSpPr txBox="1"/>
          <p:nvPr/>
        </p:nvSpPr>
        <p:spPr>
          <a:xfrm>
            <a:off x="2174225" y="-56550"/>
            <a:ext cx="60657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1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Attribute configuration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6" name="Google Shape;316;g397faba39a3_0_159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17" name="Google Shape;317;g397faba39a3_0_159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00" cy="1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EOCap4Africa – In-situ sampling in QField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18" name="Google Shape;318;g397faba39a3_0_15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13</a:t>
            </a:fld>
            <a:endParaRPr/>
          </a:p>
        </p:txBody>
      </p:sp>
      <p:pic>
        <p:nvPicPr>
          <p:cNvPr id="319" name="Google Shape;319;g397faba39a3_0_159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5" y="3163081"/>
            <a:ext cx="6768001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20" name="Google Shape;320;g397faba39a3_0_159"/>
          <p:cNvSpPr/>
          <p:nvPr/>
        </p:nvSpPr>
        <p:spPr>
          <a:xfrm>
            <a:off x="1051800" y="1017350"/>
            <a:ext cx="5135400" cy="76500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lt1"/>
                </a:solidFill>
              </a:rPr>
              <a:t>Edit file properties</a:t>
            </a:r>
            <a:endParaRPr sz="24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321" name="Google Shape;321;g397faba39a3_0_159"/>
          <p:cNvSpPr txBox="1"/>
          <p:nvPr/>
        </p:nvSpPr>
        <p:spPr>
          <a:xfrm>
            <a:off x="1051800" y="1994350"/>
            <a:ext cx="5790900" cy="43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810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2400"/>
              <a:buAutoNum type="arabicPeriod"/>
            </a:pPr>
            <a:r>
              <a:rPr lang="en-GB" sz="2400">
                <a:solidFill>
                  <a:schemeClr val="dk1"/>
                </a:solidFill>
              </a:rPr>
              <a:t>Go the sample layer:  </a:t>
            </a:r>
            <a:r>
              <a:rPr lang="en-GB" sz="2400" i="1">
                <a:solidFill>
                  <a:schemeClr val="dk1"/>
                </a:solidFill>
              </a:rPr>
              <a:t>Layer Properties &gt; Attribute Form</a:t>
            </a:r>
            <a:endParaRPr sz="2400" i="1">
              <a:solidFill>
                <a:schemeClr val="dk1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AutoNum type="arabicPeriod"/>
            </a:pPr>
            <a:r>
              <a:rPr lang="en-GB" sz="2400">
                <a:solidFill>
                  <a:schemeClr val="dk1"/>
                </a:solidFill>
              </a:rPr>
              <a:t>Select </a:t>
            </a:r>
            <a:r>
              <a:rPr lang="en-GB" sz="2400" i="1">
                <a:solidFill>
                  <a:schemeClr val="dk1"/>
                </a:solidFill>
              </a:rPr>
              <a:t>Drag and Drop Designer</a:t>
            </a:r>
            <a:r>
              <a:rPr lang="en-GB" sz="2400">
                <a:solidFill>
                  <a:schemeClr val="dk1"/>
                </a:solidFill>
              </a:rPr>
              <a:t> from the dropdown</a:t>
            </a:r>
            <a:endParaRPr sz="2400">
              <a:solidFill>
                <a:schemeClr val="dk1"/>
              </a:solidFill>
            </a:endParaRPr>
          </a:p>
          <a:p>
            <a:pPr marL="914400" lvl="1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-GB" sz="2400">
                <a:solidFill>
                  <a:schemeClr val="dk1"/>
                </a:solidFill>
              </a:rPr>
              <a:t>Do not need to edit the </a:t>
            </a:r>
            <a:r>
              <a:rPr lang="en-GB" sz="2400" i="1">
                <a:solidFill>
                  <a:schemeClr val="dk1"/>
                </a:solidFill>
              </a:rPr>
              <a:t>fid</a:t>
            </a:r>
            <a:r>
              <a:rPr lang="en-GB" sz="2400">
                <a:solidFill>
                  <a:schemeClr val="dk1"/>
                </a:solidFill>
              </a:rPr>
              <a:t> field. QGIS creates this for every GeoPackage by default</a:t>
            </a:r>
            <a:endParaRPr sz="2400">
              <a:solidFill>
                <a:schemeClr val="dk1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AutoNum type="arabicPeriod"/>
            </a:pPr>
            <a:r>
              <a:rPr lang="en-GB" sz="2400">
                <a:solidFill>
                  <a:schemeClr val="dk1"/>
                </a:solidFill>
              </a:rPr>
              <a:t>Remove the </a:t>
            </a:r>
            <a:r>
              <a:rPr lang="en-GB" sz="2400" i="1">
                <a:solidFill>
                  <a:schemeClr val="dk1"/>
                </a:solidFill>
              </a:rPr>
              <a:t>fid</a:t>
            </a:r>
            <a:r>
              <a:rPr lang="en-GB" sz="2400">
                <a:solidFill>
                  <a:schemeClr val="dk1"/>
                </a:solidFill>
              </a:rPr>
              <a:t> field from the visible fields by pressing the </a:t>
            </a:r>
            <a:r>
              <a:rPr lang="en-GB" sz="2400">
                <a:solidFill>
                  <a:srgbClr val="FF0000"/>
                </a:solidFill>
              </a:rPr>
              <a:t>-</a:t>
            </a:r>
            <a:endParaRPr sz="24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endParaRPr sz="2400"/>
          </a:p>
        </p:txBody>
      </p:sp>
      <p:pic>
        <p:nvPicPr>
          <p:cNvPr id="322" name="Google Shape;322;g397faba39a3_0_15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26950" y="1395325"/>
            <a:ext cx="4696559" cy="488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g397faba39a3_0_177"/>
          <p:cNvSpPr txBox="1"/>
          <p:nvPr/>
        </p:nvSpPr>
        <p:spPr>
          <a:xfrm>
            <a:off x="2174225" y="-56550"/>
            <a:ext cx="60657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1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Attribute configuration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9" name="Google Shape;329;g397faba39a3_0_177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30" name="Google Shape;330;g397faba39a3_0_177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00" cy="1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EOCap4Africa – In-situ sampling in QField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31" name="Google Shape;331;g397faba39a3_0_17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14</a:t>
            </a:fld>
            <a:endParaRPr/>
          </a:p>
        </p:txBody>
      </p:sp>
      <p:pic>
        <p:nvPicPr>
          <p:cNvPr id="332" name="Google Shape;332;g397faba39a3_0_177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5" y="3163081"/>
            <a:ext cx="6768001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33" name="Google Shape;333;g397faba39a3_0_177"/>
          <p:cNvSpPr/>
          <p:nvPr/>
        </p:nvSpPr>
        <p:spPr>
          <a:xfrm>
            <a:off x="1051800" y="1017350"/>
            <a:ext cx="5135400" cy="76500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lt1"/>
                </a:solidFill>
              </a:rPr>
              <a:t>LULC_class</a:t>
            </a:r>
            <a:endParaRPr sz="24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334" name="Google Shape;334;g397faba39a3_0_177"/>
          <p:cNvSpPr txBox="1"/>
          <p:nvPr/>
        </p:nvSpPr>
        <p:spPr>
          <a:xfrm>
            <a:off x="1051800" y="1337350"/>
            <a:ext cx="5409000" cy="512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810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GB" sz="2400">
                <a:solidFill>
                  <a:schemeClr val="dk1"/>
                </a:solidFill>
              </a:rPr>
              <a:t>Select </a:t>
            </a:r>
            <a:r>
              <a:rPr lang="en-GB" sz="2400" i="1">
                <a:solidFill>
                  <a:schemeClr val="dk1"/>
                </a:solidFill>
              </a:rPr>
              <a:t>lulc_class</a:t>
            </a:r>
            <a:r>
              <a:rPr lang="en-GB" sz="2400">
                <a:solidFill>
                  <a:schemeClr val="dk1"/>
                </a:solidFill>
              </a:rPr>
              <a:t>:</a:t>
            </a:r>
            <a:endParaRPr sz="2400">
              <a:solidFill>
                <a:schemeClr val="dk1"/>
              </a:solidFill>
            </a:endParaRPr>
          </a:p>
          <a:p>
            <a:pPr marL="914400" lvl="1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AutoNum type="alphaLcPeriod"/>
            </a:pPr>
            <a:r>
              <a:rPr lang="en-GB" sz="2400">
                <a:solidFill>
                  <a:schemeClr val="dk1"/>
                </a:solidFill>
              </a:rPr>
              <a:t>Change the </a:t>
            </a:r>
            <a:r>
              <a:rPr lang="en-GB" sz="2400" i="1">
                <a:solidFill>
                  <a:schemeClr val="dk1"/>
                </a:solidFill>
              </a:rPr>
              <a:t>Widget type</a:t>
            </a:r>
            <a:r>
              <a:rPr lang="en-GB" sz="2400">
                <a:solidFill>
                  <a:schemeClr val="dk1"/>
                </a:solidFill>
              </a:rPr>
              <a:t> from Text edit to Value Map</a:t>
            </a:r>
            <a:endParaRPr sz="2400">
              <a:solidFill>
                <a:schemeClr val="dk1"/>
              </a:solidFill>
            </a:endParaRPr>
          </a:p>
          <a:p>
            <a:pPr marL="914400" lvl="1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AutoNum type="alphaLcPeriod"/>
            </a:pPr>
            <a:r>
              <a:rPr lang="en-GB" sz="2400">
                <a:solidFill>
                  <a:schemeClr val="dk1"/>
                </a:solidFill>
              </a:rPr>
              <a:t>Enter the Value and Description for your lulc classes</a:t>
            </a:r>
            <a:endParaRPr sz="2400">
              <a:solidFill>
                <a:schemeClr val="dk1"/>
              </a:solidFill>
            </a:endParaRPr>
          </a:p>
          <a:p>
            <a:pPr marL="914400" lvl="1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AutoNum type="alphaLcPeriod"/>
            </a:pPr>
            <a:r>
              <a:rPr lang="en-GB" sz="2400">
                <a:solidFill>
                  <a:schemeClr val="dk1"/>
                </a:solidFill>
              </a:rPr>
              <a:t>Check the Not null button under the </a:t>
            </a:r>
            <a:r>
              <a:rPr lang="en-GB" sz="2400" i="1">
                <a:solidFill>
                  <a:schemeClr val="dk1"/>
                </a:solidFill>
              </a:rPr>
              <a:t>Constraint</a:t>
            </a:r>
            <a:endParaRPr sz="2400">
              <a:solidFill>
                <a:schemeClr val="dk1"/>
              </a:solidFill>
            </a:endParaRPr>
          </a:p>
          <a:p>
            <a:pPr marL="914400" lvl="1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AutoNum type="alphaLcPeriod"/>
            </a:pPr>
            <a:r>
              <a:rPr lang="en-GB" sz="2400">
                <a:solidFill>
                  <a:schemeClr val="dk1"/>
                </a:solidFill>
              </a:rPr>
              <a:t>Click</a:t>
            </a:r>
            <a:r>
              <a:rPr lang="en-GB" sz="2400" i="1">
                <a:solidFill>
                  <a:schemeClr val="dk1"/>
                </a:solidFill>
              </a:rPr>
              <a:t> Apply </a:t>
            </a:r>
            <a:endParaRPr sz="2400">
              <a:solidFill>
                <a:schemeClr val="dk1"/>
              </a:solidFill>
            </a:endParaRPr>
          </a:p>
        </p:txBody>
      </p:sp>
      <p:pic>
        <p:nvPicPr>
          <p:cNvPr id="335" name="Google Shape;335;g397faba39a3_0_17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775300" y="985104"/>
            <a:ext cx="5025555" cy="52188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g397faba39a3_1_0"/>
          <p:cNvSpPr txBox="1"/>
          <p:nvPr/>
        </p:nvSpPr>
        <p:spPr>
          <a:xfrm>
            <a:off x="2174225" y="-56550"/>
            <a:ext cx="60657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1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Attribute configuration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2" name="Google Shape;342;g397faba39a3_1_0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43" name="Google Shape;343;g397faba39a3_1_0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00" cy="1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EOCap4Africa – In-situ sampling in QField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44" name="Google Shape;344;g397faba39a3_1_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15</a:t>
            </a:fld>
            <a:endParaRPr/>
          </a:p>
        </p:txBody>
      </p:sp>
      <p:pic>
        <p:nvPicPr>
          <p:cNvPr id="345" name="Google Shape;345;g397faba39a3_1_0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5" y="3163081"/>
            <a:ext cx="6768001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46" name="Google Shape;346;g397faba39a3_1_0"/>
          <p:cNvSpPr/>
          <p:nvPr/>
        </p:nvSpPr>
        <p:spPr>
          <a:xfrm>
            <a:off x="1051800" y="1674500"/>
            <a:ext cx="5135400" cy="76500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lt1"/>
                </a:solidFill>
              </a:rPr>
              <a:t>Date</a:t>
            </a:r>
            <a:endParaRPr sz="24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347" name="Google Shape;347;g397faba39a3_1_0"/>
          <p:cNvSpPr txBox="1"/>
          <p:nvPr/>
        </p:nvSpPr>
        <p:spPr>
          <a:xfrm>
            <a:off x="1051800" y="1337350"/>
            <a:ext cx="10407900" cy="512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810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GB" sz="2400">
                <a:solidFill>
                  <a:schemeClr val="dk1"/>
                </a:solidFill>
              </a:rPr>
              <a:t>Select </a:t>
            </a:r>
            <a:r>
              <a:rPr lang="en-GB" sz="2400" i="1">
                <a:solidFill>
                  <a:schemeClr val="dk1"/>
                </a:solidFill>
              </a:rPr>
              <a:t>date</a:t>
            </a:r>
            <a:r>
              <a:rPr lang="en-GB" sz="2400">
                <a:solidFill>
                  <a:schemeClr val="dk1"/>
                </a:solidFill>
              </a:rPr>
              <a:t>:</a:t>
            </a:r>
            <a:endParaRPr sz="2400">
              <a:solidFill>
                <a:schemeClr val="dk1"/>
              </a:solidFill>
            </a:endParaRPr>
          </a:p>
          <a:p>
            <a:pPr marL="914400" lvl="1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AutoNum type="alphaLcPeriod"/>
            </a:pPr>
            <a:r>
              <a:rPr lang="en-GB" sz="2400">
                <a:solidFill>
                  <a:schemeClr val="dk1"/>
                </a:solidFill>
              </a:rPr>
              <a:t>Make sure it has the Date/Time format under the Widget Type</a:t>
            </a:r>
            <a:endParaRPr sz="2400">
              <a:solidFill>
                <a:schemeClr val="dk1"/>
              </a:solidFill>
            </a:endParaRPr>
          </a:p>
          <a:p>
            <a:pPr marL="914400" lvl="1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AutoNum type="alphaLcPeriod"/>
            </a:pPr>
            <a:r>
              <a:rPr lang="en-GB" sz="2400">
                <a:solidFill>
                  <a:schemeClr val="dk1"/>
                </a:solidFill>
              </a:rPr>
              <a:t>Under General, uncheck Editable</a:t>
            </a:r>
            <a:endParaRPr sz="2400">
              <a:solidFill>
                <a:schemeClr val="dk1"/>
              </a:solidFill>
            </a:endParaRPr>
          </a:p>
          <a:p>
            <a:pPr marL="914400" lvl="1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AutoNum type="alphaLcPeriod"/>
            </a:pPr>
            <a:r>
              <a:rPr lang="en-GB" sz="2400">
                <a:solidFill>
                  <a:schemeClr val="dk1"/>
                </a:solidFill>
              </a:rPr>
              <a:t>Under Defaults, in the Default value type, use now()</a:t>
            </a:r>
            <a:endParaRPr sz="2400">
              <a:solidFill>
                <a:schemeClr val="dk1"/>
              </a:solidFill>
            </a:endParaRPr>
          </a:p>
          <a:p>
            <a:pPr marL="914400" lvl="1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AutoNum type="alphaLcPeriod"/>
            </a:pPr>
            <a:r>
              <a:rPr lang="en-GB" sz="2400">
                <a:solidFill>
                  <a:schemeClr val="dk1"/>
                </a:solidFill>
              </a:rPr>
              <a:t>Click Apply</a:t>
            </a:r>
            <a:endParaRPr sz="24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g397faba39a3_1_15"/>
          <p:cNvSpPr txBox="1"/>
          <p:nvPr/>
        </p:nvSpPr>
        <p:spPr>
          <a:xfrm>
            <a:off x="2174225" y="-56550"/>
            <a:ext cx="60657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1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Attribute configuration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4" name="Google Shape;354;g397faba39a3_1_15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55" name="Google Shape;355;g397faba39a3_1_15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00" cy="1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EOCap4Africa – In-situ sampling in QField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56" name="Google Shape;356;g397faba39a3_1_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16</a:t>
            </a:fld>
            <a:endParaRPr/>
          </a:p>
        </p:txBody>
      </p:sp>
      <p:pic>
        <p:nvPicPr>
          <p:cNvPr id="357" name="Google Shape;357;g397faba39a3_1_15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5" y="3163081"/>
            <a:ext cx="6768001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58" name="Google Shape;358;g397faba39a3_1_15"/>
          <p:cNvSpPr/>
          <p:nvPr/>
        </p:nvSpPr>
        <p:spPr>
          <a:xfrm>
            <a:off x="1051800" y="1017350"/>
            <a:ext cx="5135400" cy="76500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lt1"/>
                </a:solidFill>
              </a:rPr>
              <a:t>Photo</a:t>
            </a:r>
            <a:endParaRPr sz="24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359" name="Google Shape;359;g397faba39a3_1_15"/>
          <p:cNvSpPr txBox="1"/>
          <p:nvPr/>
        </p:nvSpPr>
        <p:spPr>
          <a:xfrm>
            <a:off x="1051800" y="2003200"/>
            <a:ext cx="6464700" cy="431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810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GB" sz="2400">
                <a:solidFill>
                  <a:schemeClr val="dk1"/>
                </a:solidFill>
              </a:rPr>
              <a:t>Select </a:t>
            </a:r>
            <a:r>
              <a:rPr lang="en-GB" sz="2400" i="1">
                <a:solidFill>
                  <a:schemeClr val="dk1"/>
                </a:solidFill>
              </a:rPr>
              <a:t>photo</a:t>
            </a:r>
            <a:r>
              <a:rPr lang="en-GB" sz="2400">
                <a:solidFill>
                  <a:schemeClr val="dk1"/>
                </a:solidFill>
              </a:rPr>
              <a:t>:</a:t>
            </a:r>
            <a:endParaRPr sz="2400">
              <a:solidFill>
                <a:schemeClr val="dk1"/>
              </a:solidFill>
            </a:endParaRPr>
          </a:p>
          <a:p>
            <a:pPr marL="914400" lvl="1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AutoNum type="alphaLcPeriod"/>
            </a:pPr>
            <a:r>
              <a:rPr lang="en-GB" sz="2400">
                <a:solidFill>
                  <a:schemeClr val="dk1"/>
                </a:solidFill>
              </a:rPr>
              <a:t>In the Widget Type section, select Attachment</a:t>
            </a:r>
            <a:endParaRPr sz="2400">
              <a:solidFill>
                <a:schemeClr val="dk1"/>
              </a:solidFill>
            </a:endParaRPr>
          </a:p>
          <a:p>
            <a:pPr marL="914400" lvl="1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AutoNum type="alphaLcPeriod"/>
            </a:pPr>
            <a:r>
              <a:rPr lang="en-GB" sz="2400">
                <a:solidFill>
                  <a:schemeClr val="dk1"/>
                </a:solidFill>
              </a:rPr>
              <a:t>Check Relative paths and select Relative to Project Path</a:t>
            </a:r>
            <a:endParaRPr sz="2400">
              <a:solidFill>
                <a:schemeClr val="dk1"/>
              </a:solidFill>
            </a:endParaRPr>
          </a:p>
          <a:p>
            <a:pPr marL="914400" lvl="1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AutoNum type="alphaLcPeriod"/>
            </a:pPr>
            <a:r>
              <a:rPr lang="en-GB" sz="2400">
                <a:solidFill>
                  <a:schemeClr val="dk1"/>
                </a:solidFill>
              </a:rPr>
              <a:t>Check the ‘Use a hyperlink for document path” box</a:t>
            </a:r>
            <a:endParaRPr sz="2400">
              <a:solidFill>
                <a:schemeClr val="dk1"/>
              </a:solidFill>
            </a:endParaRPr>
          </a:p>
          <a:p>
            <a:pPr marL="914400" lvl="1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AutoNum type="alphaLcPeriod"/>
            </a:pPr>
            <a:r>
              <a:rPr lang="en-GB" sz="2400">
                <a:solidFill>
                  <a:schemeClr val="dk1"/>
                </a:solidFill>
              </a:rPr>
              <a:t>Select Image for the Type</a:t>
            </a:r>
            <a:endParaRPr sz="2400">
              <a:solidFill>
                <a:schemeClr val="dk1"/>
              </a:solidFill>
            </a:endParaRPr>
          </a:p>
          <a:p>
            <a:pPr marL="914400" lvl="1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AutoNum type="alphaLcPeriod"/>
            </a:pPr>
            <a:r>
              <a:rPr lang="en-GB" sz="2400">
                <a:solidFill>
                  <a:schemeClr val="dk1"/>
                </a:solidFill>
              </a:rPr>
              <a:t>Set Width and Height to 400px and 300px</a:t>
            </a:r>
            <a:endParaRPr sz="2400">
              <a:solidFill>
                <a:schemeClr val="dk1"/>
              </a:solidFill>
            </a:endParaRPr>
          </a:p>
          <a:p>
            <a:pPr marL="914400" lvl="1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AutoNum type="alphaLcPeriod"/>
            </a:pPr>
            <a:r>
              <a:rPr lang="en-GB" sz="2400">
                <a:solidFill>
                  <a:schemeClr val="dk1"/>
                </a:solidFill>
              </a:rPr>
              <a:t>Click Apply</a:t>
            </a:r>
            <a:endParaRPr sz="2400">
              <a:solidFill>
                <a:schemeClr val="dk1"/>
              </a:solidFill>
            </a:endParaRPr>
          </a:p>
        </p:txBody>
      </p:sp>
      <p:pic>
        <p:nvPicPr>
          <p:cNvPr id="360" name="Google Shape;360;g397faba39a3_1_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027757" y="1304812"/>
            <a:ext cx="4843444" cy="50118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g397faba39a3_1_41"/>
          <p:cNvSpPr txBox="1"/>
          <p:nvPr/>
        </p:nvSpPr>
        <p:spPr>
          <a:xfrm>
            <a:off x="2174225" y="-56550"/>
            <a:ext cx="60657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1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Attribute configuration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67" name="Google Shape;367;g397faba39a3_1_41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68" name="Google Shape;368;g397faba39a3_1_41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00" cy="1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EOCap4Africa – In-situ sampling in QField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69" name="Google Shape;369;g397faba39a3_1_4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17</a:t>
            </a:fld>
            <a:endParaRPr/>
          </a:p>
        </p:txBody>
      </p:sp>
      <p:pic>
        <p:nvPicPr>
          <p:cNvPr id="370" name="Google Shape;370;g397faba39a3_1_41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5" y="3163081"/>
            <a:ext cx="6768001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71" name="Google Shape;371;g397faba39a3_1_41"/>
          <p:cNvSpPr/>
          <p:nvPr/>
        </p:nvSpPr>
        <p:spPr>
          <a:xfrm>
            <a:off x="1136050" y="1809300"/>
            <a:ext cx="5135400" cy="76500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lt1"/>
                </a:solidFill>
              </a:rPr>
              <a:t>Latitude and Longitude</a:t>
            </a:r>
            <a:endParaRPr sz="24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372" name="Google Shape;372;g397faba39a3_1_41"/>
          <p:cNvSpPr txBox="1"/>
          <p:nvPr/>
        </p:nvSpPr>
        <p:spPr>
          <a:xfrm>
            <a:off x="1051800" y="2867750"/>
            <a:ext cx="10407900" cy="190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810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GB" sz="2400">
                <a:solidFill>
                  <a:schemeClr val="dk1"/>
                </a:solidFill>
              </a:rPr>
              <a:t>Edit latitude and longitude:</a:t>
            </a:r>
            <a:endParaRPr sz="2400">
              <a:solidFill>
                <a:schemeClr val="dk1"/>
              </a:solidFill>
            </a:endParaRPr>
          </a:p>
          <a:p>
            <a:pPr marL="914400" lvl="1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AutoNum type="alphaLcPeriod"/>
            </a:pPr>
            <a:r>
              <a:rPr lang="en-GB" sz="2400">
                <a:solidFill>
                  <a:schemeClr val="dk1"/>
                </a:solidFill>
              </a:rPr>
              <a:t>Under General, uncheck Editable.</a:t>
            </a:r>
            <a:endParaRPr sz="2400">
              <a:solidFill>
                <a:schemeClr val="dk1"/>
              </a:solidFill>
            </a:endParaRPr>
          </a:p>
          <a:p>
            <a:pPr marL="914400" lvl="1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AutoNum type="alphaLcPeriod"/>
            </a:pPr>
            <a:r>
              <a:rPr lang="en-GB" sz="2400">
                <a:solidFill>
                  <a:schemeClr val="dk1"/>
                </a:solidFill>
              </a:rPr>
              <a:t>In the Default value bar, type in $x for latitude and $y for longitude</a:t>
            </a:r>
            <a:endParaRPr sz="24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sz="24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g397faba39a3_1_54"/>
          <p:cNvSpPr txBox="1"/>
          <p:nvPr/>
        </p:nvSpPr>
        <p:spPr>
          <a:xfrm>
            <a:off x="2174225" y="-56550"/>
            <a:ext cx="60657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1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QField synchronisation methods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79" name="Google Shape;379;g397faba39a3_1_54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80" name="Google Shape;380;g397faba39a3_1_54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00" cy="1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EOCap4Africa – In-situ sampling in QField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81" name="Google Shape;381;g397faba39a3_1_5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18</a:t>
            </a:fld>
            <a:endParaRPr/>
          </a:p>
        </p:txBody>
      </p:sp>
      <p:pic>
        <p:nvPicPr>
          <p:cNvPr id="382" name="Google Shape;382;g397faba39a3_1_54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5" y="3163081"/>
            <a:ext cx="6768001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83" name="Google Shape;383;g397faba39a3_1_54"/>
          <p:cNvSpPr/>
          <p:nvPr/>
        </p:nvSpPr>
        <p:spPr>
          <a:xfrm>
            <a:off x="1894488" y="2528888"/>
            <a:ext cx="3533100" cy="210390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lt1"/>
                </a:solidFill>
              </a:rPr>
              <a:t>QField cloud</a:t>
            </a:r>
            <a:endParaRPr sz="24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384" name="Google Shape;384;g397faba39a3_1_54"/>
          <p:cNvSpPr txBox="1"/>
          <p:nvPr/>
        </p:nvSpPr>
        <p:spPr>
          <a:xfrm>
            <a:off x="1034950" y="1152875"/>
            <a:ext cx="10407900" cy="190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</a:rPr>
              <a:t>Two methods:</a:t>
            </a:r>
            <a:endParaRPr sz="24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sz="2400">
              <a:solidFill>
                <a:schemeClr val="dk1"/>
              </a:solidFill>
            </a:endParaRPr>
          </a:p>
        </p:txBody>
      </p:sp>
      <p:sp>
        <p:nvSpPr>
          <p:cNvPr id="385" name="Google Shape;385;g397faba39a3_1_54"/>
          <p:cNvSpPr/>
          <p:nvPr/>
        </p:nvSpPr>
        <p:spPr>
          <a:xfrm>
            <a:off x="6714200" y="2528888"/>
            <a:ext cx="3533100" cy="210390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lt1"/>
                </a:solidFill>
              </a:rPr>
              <a:t>QField offline</a:t>
            </a:r>
            <a:endParaRPr sz="2400" i="0" u="none" strike="noStrike" cap="none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g397faba39a3_1_206"/>
          <p:cNvSpPr txBox="1"/>
          <p:nvPr/>
        </p:nvSpPr>
        <p:spPr>
          <a:xfrm>
            <a:off x="2174225" y="-56550"/>
            <a:ext cx="60657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1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QField synchronisation methods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92" name="Google Shape;392;g397faba39a3_1_206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93" name="Google Shape;393;g397faba39a3_1_206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00" cy="1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EOCap4Africa – In-situ sampling in QField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94" name="Google Shape;394;g397faba39a3_1_20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19</a:t>
            </a:fld>
            <a:endParaRPr/>
          </a:p>
        </p:txBody>
      </p:sp>
      <p:pic>
        <p:nvPicPr>
          <p:cNvPr id="395" name="Google Shape;395;g397faba39a3_1_206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5" y="3163081"/>
            <a:ext cx="6768001" cy="531838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96" name="Google Shape;396;g397faba39a3_1_206"/>
          <p:cNvGraphicFramePr/>
          <p:nvPr/>
        </p:nvGraphicFramePr>
        <p:xfrm>
          <a:off x="1073434" y="1744071"/>
          <a:ext cx="3000000" cy="3000000"/>
        </p:xfrm>
        <a:graphic>
          <a:graphicData uri="http://schemas.openxmlformats.org/drawingml/2006/table">
            <a:tbl>
              <a:tblPr bandRow="1">
                <a:noFill/>
                <a:tableStyleId>{47A4E401-241F-49F5-B67C-B9FD3FB07FB4}</a:tableStyleId>
              </a:tblPr>
              <a:tblGrid>
                <a:gridCol w="5391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19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748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 u="none" strike="noStrike" cap="non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Cl</a:t>
                      </a:r>
                      <a:r>
                        <a:rPr lang="en-GB" sz="240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oud method</a:t>
                      </a:r>
                      <a:endParaRPr sz="2400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Offline method</a:t>
                      </a:r>
                      <a:endParaRPr sz="2400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F4E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38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Automatic synchronisation</a:t>
                      </a:r>
                      <a:endParaRPr sz="24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Functions almost completely without Wi-Fi</a:t>
                      </a:r>
                      <a:endParaRPr sz="24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0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61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Multiple users can work on the same project</a:t>
                      </a:r>
                      <a:endParaRPr sz="24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Requires multiple manual steps (eg. USB transfer)</a:t>
                      </a:r>
                      <a:endParaRPr sz="24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0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38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Easier setup</a:t>
                      </a:r>
                      <a:endParaRPr sz="24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More complex</a:t>
                      </a:r>
                      <a:endParaRPr sz="24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0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38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Best for: most cases, teams, projects with many changes</a:t>
                      </a:r>
                      <a:endParaRPr sz="24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40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Best for: extremely remote studies, sensitive data</a:t>
                      </a:r>
                      <a:endParaRPr sz="24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0D0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1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Learning objectives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4" name="Google Shape;174;p2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EOCap4Africa – In-situ sampling in QField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6" name="Google Shape;176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  <p:pic>
        <p:nvPicPr>
          <p:cNvPr id="177" name="Google Shape;177;p2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2"/>
          <p:cNvSpPr txBox="1"/>
          <p:nvPr/>
        </p:nvSpPr>
        <p:spPr>
          <a:xfrm>
            <a:off x="740950" y="1433573"/>
            <a:ext cx="11289900" cy="56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Configure QGIS projects for mobile field data collection.</a:t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Set up attribute forms with proper field types and constraints.</a:t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Deploy projects to QField using both cloud and offline methods.</a:t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Collect spatial data with photos and GPS coordinates in the field.</a:t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Synchronize field-collected data back to QGIS desktop.</a:t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g397faba39a3_1_145"/>
          <p:cNvSpPr txBox="1"/>
          <p:nvPr/>
        </p:nvSpPr>
        <p:spPr>
          <a:xfrm>
            <a:off x="2174225" y="-56550"/>
            <a:ext cx="60657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1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QField cloud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03" name="Google Shape;403;g397faba39a3_1_145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04" name="Google Shape;404;g397faba39a3_1_145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00" cy="1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EOCap4Africa – In-situ sampling in QField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05" name="Google Shape;405;g397faba39a3_1_14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20</a:t>
            </a:fld>
            <a:endParaRPr/>
          </a:p>
        </p:txBody>
      </p:sp>
      <p:pic>
        <p:nvPicPr>
          <p:cNvPr id="406" name="Google Shape;406;g397faba39a3_1_145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5" y="3163081"/>
            <a:ext cx="6768001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407" name="Google Shape;407;g397faba39a3_1_145"/>
          <p:cNvSpPr/>
          <p:nvPr/>
        </p:nvSpPr>
        <p:spPr>
          <a:xfrm>
            <a:off x="1051800" y="1067225"/>
            <a:ext cx="5135400" cy="76500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lt1"/>
                </a:solidFill>
              </a:rPr>
              <a:t>In QGIS: QField Sync Plugin</a:t>
            </a:r>
            <a:endParaRPr sz="24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408" name="Google Shape;408;g397faba39a3_1_145"/>
          <p:cNvSpPr txBox="1"/>
          <p:nvPr/>
        </p:nvSpPr>
        <p:spPr>
          <a:xfrm>
            <a:off x="1051800" y="2867750"/>
            <a:ext cx="10407900" cy="190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sz="2400">
              <a:solidFill>
                <a:schemeClr val="dk1"/>
              </a:solidFill>
            </a:endParaRPr>
          </a:p>
        </p:txBody>
      </p:sp>
      <p:pic>
        <p:nvPicPr>
          <p:cNvPr id="409" name="Google Shape;409;g397faba39a3_1_14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20050" y="2018100"/>
            <a:ext cx="5135400" cy="3815211"/>
          </a:xfrm>
          <a:prstGeom prst="rect">
            <a:avLst/>
          </a:prstGeom>
          <a:noFill/>
          <a:ln>
            <a:noFill/>
          </a:ln>
        </p:spPr>
      </p:pic>
      <p:sp>
        <p:nvSpPr>
          <p:cNvPr id="410" name="Google Shape;410;g397faba39a3_1_145"/>
          <p:cNvSpPr txBox="1"/>
          <p:nvPr/>
        </p:nvSpPr>
        <p:spPr>
          <a:xfrm>
            <a:off x="1037075" y="2018100"/>
            <a:ext cx="5666700" cy="45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AutoNum type="arabicPeriod"/>
            </a:pPr>
            <a:r>
              <a:rPr lang="en-GB" sz="2400"/>
              <a:t>Direct to Plugins &gt; Manage and Install Plugins &gt; All</a:t>
            </a:r>
            <a:endParaRPr sz="2400"/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AutoNum type="arabicPeriod"/>
            </a:pPr>
            <a:r>
              <a:rPr lang="en-GB" sz="2400"/>
              <a:t>Search for QFieldSync and install it</a:t>
            </a:r>
            <a:endParaRPr sz="2400"/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AutoNum type="arabicPeriod"/>
            </a:pPr>
            <a:r>
              <a:rPr lang="en-GB" sz="2400"/>
              <a:t>In QGIS a new toolbar should appear</a:t>
            </a:r>
            <a:endParaRPr sz="2400"/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AutoNum type="arabicPeriod"/>
            </a:pPr>
            <a:r>
              <a:rPr lang="en-GB" sz="2400"/>
              <a:t>Start QField Sync</a:t>
            </a:r>
            <a:endParaRPr sz="2400"/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AutoNum type="arabicPeriod"/>
            </a:pPr>
            <a:r>
              <a:rPr lang="en-GB" sz="2400"/>
              <a:t>Login to QFieldCloud with your username and password. If you have no username you can directly register following the link</a:t>
            </a:r>
            <a:endParaRPr sz="24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g397faba39a3_1_83"/>
          <p:cNvSpPr txBox="1"/>
          <p:nvPr/>
        </p:nvSpPr>
        <p:spPr>
          <a:xfrm>
            <a:off x="2174225" y="-56550"/>
            <a:ext cx="6065700" cy="113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QField cloud</a:t>
            </a:r>
            <a:endParaRPr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417" name="Google Shape;417;g397faba39a3_1_83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18" name="Google Shape;418;g397faba39a3_1_83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00" cy="1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EOCap4Africa – In-situ sampling in QField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19" name="Google Shape;419;g397faba39a3_1_8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21</a:t>
            </a:fld>
            <a:endParaRPr/>
          </a:p>
        </p:txBody>
      </p:sp>
      <p:pic>
        <p:nvPicPr>
          <p:cNvPr id="420" name="Google Shape;420;g397faba39a3_1_83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5" y="3163081"/>
            <a:ext cx="6768001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421" name="Google Shape;421;g397faba39a3_1_83"/>
          <p:cNvSpPr/>
          <p:nvPr/>
        </p:nvSpPr>
        <p:spPr>
          <a:xfrm>
            <a:off x="1051800" y="1067225"/>
            <a:ext cx="5135400" cy="76500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lt1"/>
                </a:solidFill>
              </a:rPr>
              <a:t>In QGIS: QField Sync Plugin</a:t>
            </a:r>
            <a:endParaRPr sz="24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422" name="Google Shape;422;g397faba39a3_1_83"/>
          <p:cNvSpPr txBox="1"/>
          <p:nvPr/>
        </p:nvSpPr>
        <p:spPr>
          <a:xfrm>
            <a:off x="1075750" y="1751238"/>
            <a:ext cx="5821800" cy="384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</a:rPr>
              <a:t>6.  Click on Plugins &gt; QFieldSync &gt; QfieldCloud Projects Overview</a:t>
            </a:r>
            <a:endParaRPr sz="24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</a:rPr>
              <a:t>7.  In the QFieldCloud Projects Overview window, click on the Create new Project</a:t>
            </a:r>
            <a:endParaRPr sz="24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sz="2400">
              <a:solidFill>
                <a:schemeClr val="dk1"/>
              </a:solidFill>
            </a:endParaRPr>
          </a:p>
        </p:txBody>
      </p:sp>
      <p:pic>
        <p:nvPicPr>
          <p:cNvPr id="423" name="Google Shape;423;g397faba39a3_1_8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167790" y="1172088"/>
            <a:ext cx="4186010" cy="49924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g397faba39a3_1_100"/>
          <p:cNvSpPr txBox="1"/>
          <p:nvPr/>
        </p:nvSpPr>
        <p:spPr>
          <a:xfrm>
            <a:off x="2174225" y="-56550"/>
            <a:ext cx="6065700" cy="113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QField cloud</a:t>
            </a:r>
            <a:endParaRPr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430" name="Google Shape;430;g397faba39a3_1_100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31" name="Google Shape;431;g397faba39a3_1_100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00" cy="1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EOCap4Africa – In-situ sampling in QField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32" name="Google Shape;432;g397faba39a3_1_10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22</a:t>
            </a:fld>
            <a:endParaRPr/>
          </a:p>
        </p:txBody>
      </p:sp>
      <p:pic>
        <p:nvPicPr>
          <p:cNvPr id="433" name="Google Shape;433;g397faba39a3_1_100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5" y="3163081"/>
            <a:ext cx="6768001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434" name="Google Shape;434;g397faba39a3_1_100"/>
          <p:cNvSpPr/>
          <p:nvPr/>
        </p:nvSpPr>
        <p:spPr>
          <a:xfrm>
            <a:off x="1051800" y="1067225"/>
            <a:ext cx="5135400" cy="76500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lt1"/>
                </a:solidFill>
              </a:rPr>
              <a:t>In QGIS: QField Sync Plugin</a:t>
            </a:r>
            <a:endParaRPr sz="24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435" name="Google Shape;435;g397faba39a3_1_100"/>
          <p:cNvSpPr txBox="1"/>
          <p:nvPr/>
        </p:nvSpPr>
        <p:spPr>
          <a:xfrm>
            <a:off x="1051812" y="1832225"/>
            <a:ext cx="5583600" cy="475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</a:rPr>
              <a:t>6.  Click on Plugins &gt; QFieldSync &gt; QfieldCloud Projects Overview</a:t>
            </a:r>
            <a:endParaRPr sz="24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</a:rPr>
              <a:t>7.  Click on the Create new Project</a:t>
            </a:r>
            <a:endParaRPr sz="24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</a:rPr>
              <a:t>8.  Choose the recommended option and click Next</a:t>
            </a:r>
            <a:endParaRPr sz="24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sz="2400">
                <a:solidFill>
                  <a:schemeClr val="dk1"/>
                </a:solidFill>
              </a:rPr>
              <a:t>9.  You can enter a description and click on </a:t>
            </a:r>
            <a:r>
              <a:rPr lang="en-GB" sz="2400" i="1">
                <a:solidFill>
                  <a:schemeClr val="dk1"/>
                </a:solidFill>
              </a:rPr>
              <a:t>Create </a:t>
            </a:r>
            <a:r>
              <a:rPr lang="en-GB" sz="2400">
                <a:solidFill>
                  <a:schemeClr val="dk1"/>
                </a:solidFill>
              </a:rPr>
              <a:t>and QFieldSync will package your project for the cloud</a:t>
            </a:r>
            <a:endParaRPr sz="2400">
              <a:solidFill>
                <a:schemeClr val="dk1"/>
              </a:solidFill>
            </a:endParaRPr>
          </a:p>
        </p:txBody>
      </p:sp>
      <p:pic>
        <p:nvPicPr>
          <p:cNvPr id="436" name="Google Shape;436;g397faba39a3_1_10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423000" y="552450"/>
            <a:ext cx="2743200" cy="3271628"/>
          </a:xfrm>
          <a:prstGeom prst="rect">
            <a:avLst/>
          </a:prstGeom>
          <a:noFill/>
          <a:ln>
            <a:noFill/>
          </a:ln>
        </p:spPr>
      </p:pic>
      <p:pic>
        <p:nvPicPr>
          <p:cNvPr id="437" name="Google Shape;437;g397faba39a3_1_10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326250" y="3048199"/>
            <a:ext cx="2743200" cy="33081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g397faba39a3_1_115"/>
          <p:cNvSpPr txBox="1"/>
          <p:nvPr/>
        </p:nvSpPr>
        <p:spPr>
          <a:xfrm>
            <a:off x="2174225" y="-56550"/>
            <a:ext cx="6065700" cy="113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QField cloud</a:t>
            </a:r>
            <a:endParaRPr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444" name="Google Shape;444;g397faba39a3_1_115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45" name="Google Shape;445;g397faba39a3_1_115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00" cy="1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EOCap4Africa – In-situ sampling in QField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46" name="Google Shape;446;g397faba39a3_1_1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23</a:t>
            </a:fld>
            <a:endParaRPr/>
          </a:p>
        </p:txBody>
      </p:sp>
      <p:pic>
        <p:nvPicPr>
          <p:cNvPr id="447" name="Google Shape;447;g397faba39a3_1_115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5" y="3163081"/>
            <a:ext cx="6768001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448" name="Google Shape;448;g397faba39a3_1_115"/>
          <p:cNvSpPr/>
          <p:nvPr/>
        </p:nvSpPr>
        <p:spPr>
          <a:xfrm>
            <a:off x="1051800" y="1067225"/>
            <a:ext cx="5135400" cy="76500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lt1"/>
                </a:solidFill>
              </a:rPr>
              <a:t>In QField: Synchronise in the app</a:t>
            </a:r>
            <a:endParaRPr sz="24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449" name="Google Shape;449;g397faba39a3_1_115"/>
          <p:cNvSpPr txBox="1"/>
          <p:nvPr/>
        </p:nvSpPr>
        <p:spPr>
          <a:xfrm>
            <a:off x="1051800" y="2094100"/>
            <a:ext cx="8065800" cy="334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AutoNum type="arabicPeriod"/>
            </a:pPr>
            <a:r>
              <a:rPr lang="en-GB" sz="2400">
                <a:solidFill>
                  <a:schemeClr val="dk1"/>
                </a:solidFill>
              </a:rPr>
              <a:t>On your mobile device open QField Application</a:t>
            </a:r>
            <a:endParaRPr sz="2400">
              <a:solidFill>
                <a:schemeClr val="dk1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AutoNum type="arabicPeriod"/>
            </a:pPr>
            <a:r>
              <a:rPr lang="en-GB" sz="2400">
                <a:solidFill>
                  <a:schemeClr val="dk1"/>
                </a:solidFill>
              </a:rPr>
              <a:t>Click on QFieldCloud Projects and sign in with the same credentials as before</a:t>
            </a:r>
            <a:endParaRPr sz="2400">
              <a:solidFill>
                <a:schemeClr val="dk1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AutoNum type="arabicPeriod"/>
            </a:pPr>
            <a:r>
              <a:rPr lang="en-GB" sz="2400">
                <a:solidFill>
                  <a:schemeClr val="dk1"/>
                </a:solidFill>
              </a:rPr>
              <a:t>Your project should already be available</a:t>
            </a:r>
            <a:endParaRPr sz="2400">
              <a:solidFill>
                <a:schemeClr val="dk1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AutoNum type="arabicPeriod"/>
            </a:pPr>
            <a:r>
              <a:rPr lang="en-GB" sz="2400">
                <a:solidFill>
                  <a:schemeClr val="dk1"/>
                </a:solidFill>
              </a:rPr>
              <a:t>Click on it and download the project</a:t>
            </a:r>
            <a:endParaRPr sz="2400">
              <a:solidFill>
                <a:schemeClr val="dk1"/>
              </a:solidFill>
            </a:endParaRPr>
          </a:p>
        </p:txBody>
      </p:sp>
      <p:pic>
        <p:nvPicPr>
          <p:cNvPr id="450" name="Google Shape;450;g397faba39a3_1_1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763785" y="982975"/>
            <a:ext cx="2436828" cy="5232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g397faba39a3_1_131"/>
          <p:cNvSpPr txBox="1"/>
          <p:nvPr/>
        </p:nvSpPr>
        <p:spPr>
          <a:xfrm>
            <a:off x="2174225" y="-56550"/>
            <a:ext cx="6065700" cy="113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QField cloud</a:t>
            </a:r>
            <a:endParaRPr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457" name="Google Shape;457;g397faba39a3_1_131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58" name="Google Shape;458;g397faba39a3_1_131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00" cy="1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EOCap4Africa – In-situ sampling in QField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59" name="Google Shape;459;g397faba39a3_1_1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24</a:t>
            </a:fld>
            <a:endParaRPr/>
          </a:p>
        </p:txBody>
      </p:sp>
      <p:pic>
        <p:nvPicPr>
          <p:cNvPr id="460" name="Google Shape;460;g397faba39a3_1_131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5" y="3163081"/>
            <a:ext cx="6768001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461" name="Google Shape;461;g397faba39a3_1_131"/>
          <p:cNvSpPr/>
          <p:nvPr/>
        </p:nvSpPr>
        <p:spPr>
          <a:xfrm>
            <a:off x="1051800" y="1067225"/>
            <a:ext cx="5135400" cy="76500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lt1"/>
                </a:solidFill>
              </a:rPr>
              <a:t>In QField: Synchronise in the app</a:t>
            </a:r>
            <a:endParaRPr sz="24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462" name="Google Shape;462;g397faba39a3_1_131"/>
          <p:cNvSpPr txBox="1"/>
          <p:nvPr/>
        </p:nvSpPr>
        <p:spPr>
          <a:xfrm>
            <a:off x="1051800" y="2094100"/>
            <a:ext cx="8065800" cy="334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AutoNum type="arabicPeriod"/>
            </a:pPr>
            <a:r>
              <a:rPr lang="en-GB" sz="2400">
                <a:solidFill>
                  <a:schemeClr val="dk1"/>
                </a:solidFill>
              </a:rPr>
              <a:t>On your mobile device open QField Application</a:t>
            </a:r>
            <a:endParaRPr sz="2400">
              <a:solidFill>
                <a:schemeClr val="dk1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AutoNum type="arabicPeriod"/>
            </a:pPr>
            <a:r>
              <a:rPr lang="en-GB" sz="2400">
                <a:solidFill>
                  <a:schemeClr val="dk1"/>
                </a:solidFill>
              </a:rPr>
              <a:t>Click on QFieldCloud Projects and sign in with the same credentials as before</a:t>
            </a:r>
            <a:endParaRPr sz="2400">
              <a:solidFill>
                <a:schemeClr val="dk1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AutoNum type="arabicPeriod"/>
            </a:pPr>
            <a:r>
              <a:rPr lang="en-GB" sz="2400">
                <a:solidFill>
                  <a:schemeClr val="dk1"/>
                </a:solidFill>
              </a:rPr>
              <a:t>Your project should already be available</a:t>
            </a:r>
            <a:endParaRPr sz="2400">
              <a:solidFill>
                <a:schemeClr val="dk1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AutoNum type="arabicPeriod"/>
            </a:pPr>
            <a:r>
              <a:rPr lang="en-GB" sz="2400">
                <a:solidFill>
                  <a:schemeClr val="dk1"/>
                </a:solidFill>
              </a:rPr>
              <a:t>Click on it and download the project</a:t>
            </a:r>
            <a:endParaRPr sz="2400">
              <a:solidFill>
                <a:schemeClr val="dk1"/>
              </a:solidFill>
            </a:endParaRPr>
          </a:p>
        </p:txBody>
      </p:sp>
      <p:pic>
        <p:nvPicPr>
          <p:cNvPr id="463" name="Google Shape;463;g397faba39a3_1_13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763785" y="982975"/>
            <a:ext cx="2436828" cy="5232425"/>
          </a:xfrm>
          <a:prstGeom prst="rect">
            <a:avLst/>
          </a:prstGeom>
          <a:noFill/>
          <a:ln>
            <a:noFill/>
          </a:ln>
        </p:spPr>
      </p:pic>
      <p:sp>
        <p:nvSpPr>
          <p:cNvPr id="464" name="Google Shape;464;g397faba39a3_1_131"/>
          <p:cNvSpPr/>
          <p:nvPr/>
        </p:nvSpPr>
        <p:spPr>
          <a:xfrm>
            <a:off x="2755925" y="5102700"/>
            <a:ext cx="3859800" cy="1112700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Now you can do field work!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g397faba39a3_1_160"/>
          <p:cNvSpPr txBox="1"/>
          <p:nvPr/>
        </p:nvSpPr>
        <p:spPr>
          <a:xfrm>
            <a:off x="2174225" y="-56550"/>
            <a:ext cx="6065700" cy="113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QField cloud</a:t>
            </a:r>
            <a:endParaRPr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471" name="Google Shape;471;g397faba39a3_1_160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72" name="Google Shape;472;g397faba39a3_1_160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00" cy="1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EOCap4Africa – In-situ sampling in QField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73" name="Google Shape;473;g397faba39a3_1_1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25</a:t>
            </a:fld>
            <a:endParaRPr/>
          </a:p>
        </p:txBody>
      </p:sp>
      <p:pic>
        <p:nvPicPr>
          <p:cNvPr id="474" name="Google Shape;474;g397faba39a3_1_160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5" y="3163081"/>
            <a:ext cx="6768001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475" name="Google Shape;475;g397faba39a3_1_160"/>
          <p:cNvSpPr/>
          <p:nvPr/>
        </p:nvSpPr>
        <p:spPr>
          <a:xfrm>
            <a:off x="1051800" y="1067225"/>
            <a:ext cx="5135400" cy="76500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lt1"/>
                </a:solidFill>
              </a:rPr>
              <a:t>In QField: Synchronise back</a:t>
            </a:r>
            <a:endParaRPr sz="2400" i="0" u="none" strike="noStrike" cap="none">
              <a:solidFill>
                <a:schemeClr val="lt1"/>
              </a:solidFill>
            </a:endParaRPr>
          </a:p>
        </p:txBody>
      </p:sp>
      <p:pic>
        <p:nvPicPr>
          <p:cNvPr id="476" name="Google Shape;476;g397faba39a3_1_16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78863" y="2473375"/>
            <a:ext cx="2552700" cy="504825"/>
          </a:xfrm>
          <a:prstGeom prst="rect">
            <a:avLst/>
          </a:prstGeom>
          <a:noFill/>
          <a:ln>
            <a:noFill/>
          </a:ln>
        </p:spPr>
      </p:pic>
      <p:sp>
        <p:nvSpPr>
          <p:cNvPr id="477" name="Google Shape;477;g397faba39a3_1_160"/>
          <p:cNvSpPr txBox="1"/>
          <p:nvPr/>
        </p:nvSpPr>
        <p:spPr>
          <a:xfrm>
            <a:off x="1051800" y="2206825"/>
            <a:ext cx="6363900" cy="354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2400"/>
              <a:t>Open the Side Dashboard:</a:t>
            </a:r>
            <a:endParaRPr sz="2400"/>
          </a:p>
          <a:p>
            <a:pPr marL="457200" lvl="0" indent="-3810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2400"/>
              <a:buChar char="●"/>
            </a:pPr>
            <a:r>
              <a:rPr lang="en-GB" sz="2400"/>
              <a:t>Click on the blue cloud, the number indicates how many changes you have made)</a:t>
            </a:r>
            <a:endParaRPr sz="2400"/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GB" sz="2400"/>
              <a:t>Choose to push the changes if you are happy with your field work</a:t>
            </a:r>
            <a:endParaRPr sz="2400"/>
          </a:p>
          <a:p>
            <a:pPr marL="914400" lvl="0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pic>
        <p:nvPicPr>
          <p:cNvPr id="478" name="Google Shape;478;g397faba39a3_1_16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610600" y="1067220"/>
            <a:ext cx="2445775" cy="52520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g397faba39a3_1_179"/>
          <p:cNvSpPr txBox="1"/>
          <p:nvPr/>
        </p:nvSpPr>
        <p:spPr>
          <a:xfrm>
            <a:off x="2174225" y="-56550"/>
            <a:ext cx="6065700" cy="113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QField offline</a:t>
            </a:r>
            <a:endParaRPr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485" name="Google Shape;485;g397faba39a3_1_179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86" name="Google Shape;486;g397faba39a3_1_179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00" cy="1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EOCap4Africa – In-situ sampling in QField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87" name="Google Shape;487;g397faba39a3_1_17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26</a:t>
            </a:fld>
            <a:endParaRPr/>
          </a:p>
        </p:txBody>
      </p:sp>
      <p:pic>
        <p:nvPicPr>
          <p:cNvPr id="488" name="Google Shape;488;g397faba39a3_1_179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5" y="3163081"/>
            <a:ext cx="6768001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489" name="Google Shape;489;g397faba39a3_1_179"/>
          <p:cNvSpPr/>
          <p:nvPr/>
        </p:nvSpPr>
        <p:spPr>
          <a:xfrm>
            <a:off x="1051800" y="1236913"/>
            <a:ext cx="5135400" cy="76500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lt1"/>
                </a:solidFill>
              </a:rPr>
              <a:t>In QGIS: Prepare your project</a:t>
            </a:r>
            <a:endParaRPr sz="24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490" name="Google Shape;490;g397faba39a3_1_179"/>
          <p:cNvSpPr txBox="1"/>
          <p:nvPr/>
        </p:nvSpPr>
        <p:spPr>
          <a:xfrm>
            <a:off x="1051800" y="2038788"/>
            <a:ext cx="10728000" cy="354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400">
                <a:solidFill>
                  <a:schemeClr val="dk1"/>
                </a:solidFill>
              </a:rPr>
              <a:t>Create an offline copy of your QGIS project as a new file by adding “_</a:t>
            </a:r>
            <a:r>
              <a:rPr lang="en-GB" sz="2400" i="1">
                <a:solidFill>
                  <a:schemeClr val="dk1"/>
                </a:solidFill>
              </a:rPr>
              <a:t>offline.qgs” </a:t>
            </a:r>
            <a:r>
              <a:rPr lang="en-GB" sz="2400">
                <a:solidFill>
                  <a:schemeClr val="dk1"/>
                </a:solidFill>
              </a:rPr>
              <a:t>into a new folder</a:t>
            </a:r>
            <a:endParaRPr sz="2400">
              <a:solidFill>
                <a:schemeClr val="dk1"/>
              </a:solidFill>
            </a:endParaRPr>
          </a:p>
          <a:p>
            <a:pPr marL="914400" lvl="0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g397faba39a3_1_194"/>
          <p:cNvSpPr txBox="1"/>
          <p:nvPr/>
        </p:nvSpPr>
        <p:spPr>
          <a:xfrm>
            <a:off x="2174225" y="-56550"/>
            <a:ext cx="6065700" cy="113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QField offline</a:t>
            </a:r>
            <a:endParaRPr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497" name="Google Shape;497;g397faba39a3_1_194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98" name="Google Shape;498;g397faba39a3_1_194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00" cy="1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EOCap4Africa – In-situ sampling in QField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99" name="Google Shape;499;g397faba39a3_1_19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27</a:t>
            </a:fld>
            <a:endParaRPr/>
          </a:p>
        </p:txBody>
      </p:sp>
      <p:pic>
        <p:nvPicPr>
          <p:cNvPr id="500" name="Google Shape;500;g397faba39a3_1_194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5" y="3163081"/>
            <a:ext cx="6768001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501" name="Google Shape;501;g397faba39a3_1_194"/>
          <p:cNvSpPr/>
          <p:nvPr/>
        </p:nvSpPr>
        <p:spPr>
          <a:xfrm>
            <a:off x="1051800" y="1082538"/>
            <a:ext cx="5135400" cy="76500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lt1"/>
                </a:solidFill>
              </a:rPr>
              <a:t>In QGIS: Layer packaging</a:t>
            </a:r>
            <a:endParaRPr sz="24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502" name="Google Shape;502;g397faba39a3_1_194"/>
          <p:cNvSpPr txBox="1"/>
          <p:nvPr/>
        </p:nvSpPr>
        <p:spPr>
          <a:xfrm>
            <a:off x="1051800" y="1973700"/>
            <a:ext cx="10903800" cy="48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810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GB" sz="2400">
                <a:solidFill>
                  <a:schemeClr val="dk1"/>
                </a:solidFill>
              </a:rPr>
              <a:t>Each layer needs a "Layer Action" to define how QFieldSync handles it</a:t>
            </a:r>
            <a:endParaRPr sz="24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</a:rPr>
              <a:t>Available Action Types:</a:t>
            </a:r>
            <a:endParaRPr sz="2400">
              <a:solidFill>
                <a:schemeClr val="dk1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GB" sz="2400" b="1">
                <a:solidFill>
                  <a:schemeClr val="dk1"/>
                </a:solidFill>
              </a:rPr>
              <a:t>Copy</a:t>
            </a:r>
            <a:r>
              <a:rPr lang="en-GB" sz="2400">
                <a:solidFill>
                  <a:schemeClr val="dk1"/>
                </a:solidFill>
              </a:rPr>
              <a:t>: Creates static copy, no change tracking (for reference data)</a:t>
            </a:r>
            <a:endParaRPr sz="2400">
              <a:solidFill>
                <a:schemeClr val="dk1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GB" sz="2400" b="1">
                <a:solidFill>
                  <a:schemeClr val="dk1"/>
                </a:solidFill>
              </a:rPr>
              <a:t>Keep existing (copy if missing)</a:t>
            </a:r>
            <a:r>
              <a:rPr lang="en-GB" sz="2400">
                <a:solidFill>
                  <a:schemeClr val="dk1"/>
                </a:solidFill>
              </a:rPr>
              <a:t>: Avoids re-packaging, best for frequent syncs</a:t>
            </a:r>
            <a:endParaRPr sz="2400">
              <a:solidFill>
                <a:schemeClr val="dk1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GB" sz="2400" b="1">
                <a:solidFill>
                  <a:schemeClr val="dk1"/>
                </a:solidFill>
              </a:rPr>
              <a:t>Offline editing</a:t>
            </a:r>
            <a:r>
              <a:rPr lang="en-GB" sz="2400">
                <a:solidFill>
                  <a:schemeClr val="dk1"/>
                </a:solidFill>
              </a:rPr>
              <a:t>: Full tracking with changelog, enables synchronisation (for the field)</a:t>
            </a:r>
            <a:endParaRPr sz="2400">
              <a:solidFill>
                <a:schemeClr val="dk1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GB" sz="2400" b="1">
                <a:solidFill>
                  <a:schemeClr val="dk1"/>
                </a:solidFill>
              </a:rPr>
              <a:t>Directly access data source</a:t>
            </a:r>
            <a:r>
              <a:rPr lang="en-GB" sz="2400">
                <a:solidFill>
                  <a:schemeClr val="dk1"/>
                </a:solidFill>
              </a:rPr>
              <a:t>: Real-time access (requires internet)</a:t>
            </a:r>
            <a:endParaRPr sz="2400">
              <a:solidFill>
                <a:schemeClr val="dk1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GB" sz="2400" b="1">
                <a:solidFill>
                  <a:schemeClr val="dk1"/>
                </a:solidFill>
              </a:rPr>
              <a:t>Remove</a:t>
            </a:r>
            <a:r>
              <a:rPr lang="en-GB" sz="2400">
                <a:solidFill>
                  <a:schemeClr val="dk1"/>
                </a:solidFill>
              </a:rPr>
              <a:t>: Excludes layer from mobile project</a:t>
            </a:r>
            <a:endParaRPr sz="24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sz="24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g397faba39a3_1_233"/>
          <p:cNvSpPr txBox="1"/>
          <p:nvPr/>
        </p:nvSpPr>
        <p:spPr>
          <a:xfrm>
            <a:off x="2174225" y="-56550"/>
            <a:ext cx="6065700" cy="113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QField offline</a:t>
            </a:r>
            <a:endParaRPr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509" name="Google Shape;509;g397faba39a3_1_233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10" name="Google Shape;510;g397faba39a3_1_233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00" cy="1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EOCap4Africa – In-situ sampling in QField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11" name="Google Shape;511;g397faba39a3_1_2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28</a:t>
            </a:fld>
            <a:endParaRPr/>
          </a:p>
        </p:txBody>
      </p:sp>
      <p:pic>
        <p:nvPicPr>
          <p:cNvPr id="512" name="Google Shape;512;g397faba39a3_1_233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5" y="3163081"/>
            <a:ext cx="6768001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513" name="Google Shape;513;g397faba39a3_1_233"/>
          <p:cNvSpPr/>
          <p:nvPr/>
        </p:nvSpPr>
        <p:spPr>
          <a:xfrm>
            <a:off x="1051800" y="1082538"/>
            <a:ext cx="5135400" cy="76500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lt1"/>
                </a:solidFill>
              </a:rPr>
              <a:t>In QGIS: Layer packaging</a:t>
            </a:r>
            <a:endParaRPr sz="24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514" name="Google Shape;514;g397faba39a3_1_233"/>
          <p:cNvSpPr txBox="1"/>
          <p:nvPr/>
        </p:nvSpPr>
        <p:spPr>
          <a:xfrm>
            <a:off x="1051800" y="1973700"/>
            <a:ext cx="10903800" cy="11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sz="2400">
              <a:solidFill>
                <a:schemeClr val="dk1"/>
              </a:solidFill>
            </a:endParaRPr>
          </a:p>
        </p:txBody>
      </p:sp>
      <p:pic>
        <p:nvPicPr>
          <p:cNvPr id="515" name="Google Shape;515;g397faba39a3_1_2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2400" y="152400"/>
            <a:ext cx="257175" cy="29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16" name="Google Shape;516;g397faba39a3_1_23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119750" y="1885842"/>
            <a:ext cx="3953649" cy="4175858"/>
          </a:xfrm>
          <a:prstGeom prst="rect">
            <a:avLst/>
          </a:prstGeom>
          <a:noFill/>
          <a:ln>
            <a:noFill/>
          </a:ln>
        </p:spPr>
      </p:pic>
      <p:sp>
        <p:nvSpPr>
          <p:cNvPr id="517" name="Google Shape;517;g397faba39a3_1_233"/>
          <p:cNvSpPr txBox="1"/>
          <p:nvPr/>
        </p:nvSpPr>
        <p:spPr>
          <a:xfrm>
            <a:off x="1051800" y="1869000"/>
            <a:ext cx="7084800" cy="464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810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2400"/>
              <a:buAutoNum type="arabicPeriod"/>
            </a:pPr>
            <a:r>
              <a:rPr lang="en-GB" sz="2400"/>
              <a:t>Add the Google Satellite basemap</a:t>
            </a:r>
            <a:endParaRPr sz="2400"/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AutoNum type="arabicPeriod"/>
            </a:pPr>
            <a:r>
              <a:rPr lang="en-GB" sz="2400"/>
              <a:t>Zoom into your area of interest using</a:t>
            </a:r>
            <a:r>
              <a:rPr lang="en-GB" sz="2400" i="1"/>
              <a:t>OSM Place Search</a:t>
            </a:r>
            <a:r>
              <a:rPr lang="en-GB" sz="2400"/>
              <a:t>	</a:t>
            </a:r>
            <a:endParaRPr sz="2400"/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AutoNum type="arabicPeriod"/>
            </a:pPr>
            <a:r>
              <a:rPr lang="en-GB" sz="2400"/>
              <a:t>Toolbox &gt; Raster tools &gt; </a:t>
            </a:r>
            <a:r>
              <a:rPr lang="en-GB" sz="2400" i="1"/>
              <a:t>Generate XYZ tiles</a:t>
            </a:r>
            <a:r>
              <a:rPr lang="en-GB" sz="2400"/>
              <a:t> </a:t>
            </a:r>
            <a:endParaRPr sz="2400"/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AutoNum type="arabicPeriod"/>
            </a:pPr>
            <a:r>
              <a:rPr lang="en-GB" sz="2400"/>
              <a:t>Click Extent, select </a:t>
            </a:r>
            <a:r>
              <a:rPr lang="en-GB" sz="2400" i="1"/>
              <a:t>Draw on Map Canvas </a:t>
            </a:r>
            <a:r>
              <a:rPr lang="en-GB" sz="2400"/>
              <a:t>and draw AOI</a:t>
            </a:r>
            <a:endParaRPr sz="2400"/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AutoNum type="arabicPeriod"/>
            </a:pPr>
            <a:r>
              <a:rPr lang="en-GB" sz="2400"/>
              <a:t>Complete the dialog box as shown &gt;</a:t>
            </a:r>
            <a:endParaRPr sz="2400"/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AutoNum type="arabicPeriod"/>
            </a:pPr>
            <a:r>
              <a:rPr lang="en-GB" sz="2400"/>
              <a:t>Save the file to the offline project folder created</a:t>
            </a:r>
            <a:endParaRPr sz="2400"/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AutoNum type="arabicPeriod"/>
            </a:pPr>
            <a:r>
              <a:rPr lang="en-GB" sz="2400"/>
              <a:t>Remove the Google Satellite basemap and add the saved MBTiles to the project</a:t>
            </a:r>
            <a:endParaRPr sz="240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g397faba39a3_1_250"/>
          <p:cNvSpPr txBox="1"/>
          <p:nvPr/>
        </p:nvSpPr>
        <p:spPr>
          <a:xfrm>
            <a:off x="2174225" y="-56550"/>
            <a:ext cx="6065700" cy="113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QField offline</a:t>
            </a:r>
            <a:endParaRPr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524" name="Google Shape;524;g397faba39a3_1_250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25" name="Google Shape;525;g397faba39a3_1_250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00" cy="1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EOCap4Africa – In-situ sampling in QField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26" name="Google Shape;526;g397faba39a3_1_25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29</a:t>
            </a:fld>
            <a:endParaRPr/>
          </a:p>
        </p:txBody>
      </p:sp>
      <p:pic>
        <p:nvPicPr>
          <p:cNvPr id="527" name="Google Shape;527;g397faba39a3_1_250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5" y="3163081"/>
            <a:ext cx="6768001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528" name="Google Shape;528;g397faba39a3_1_250"/>
          <p:cNvSpPr/>
          <p:nvPr/>
        </p:nvSpPr>
        <p:spPr>
          <a:xfrm>
            <a:off x="1051800" y="1082538"/>
            <a:ext cx="5135400" cy="76500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lt1"/>
                </a:solidFill>
              </a:rPr>
              <a:t>In QGIS: Package for QField</a:t>
            </a:r>
            <a:endParaRPr sz="24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529" name="Google Shape;529;g397faba39a3_1_250"/>
          <p:cNvSpPr txBox="1"/>
          <p:nvPr/>
        </p:nvSpPr>
        <p:spPr>
          <a:xfrm>
            <a:off x="1051800" y="1973700"/>
            <a:ext cx="10903800" cy="11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sz="2400">
              <a:solidFill>
                <a:schemeClr val="dk1"/>
              </a:solidFill>
            </a:endParaRPr>
          </a:p>
        </p:txBody>
      </p:sp>
      <p:pic>
        <p:nvPicPr>
          <p:cNvPr id="530" name="Google Shape;530;g397faba39a3_1_25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2400" y="152400"/>
            <a:ext cx="257175" cy="295275"/>
          </a:xfrm>
          <a:prstGeom prst="rect">
            <a:avLst/>
          </a:prstGeom>
          <a:noFill/>
          <a:ln>
            <a:noFill/>
          </a:ln>
        </p:spPr>
      </p:pic>
      <p:sp>
        <p:nvSpPr>
          <p:cNvPr id="531" name="Google Shape;531;g397faba39a3_1_250"/>
          <p:cNvSpPr txBox="1"/>
          <p:nvPr/>
        </p:nvSpPr>
        <p:spPr>
          <a:xfrm>
            <a:off x="1051800" y="1973700"/>
            <a:ext cx="4618500" cy="343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810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GB" sz="2400">
                <a:solidFill>
                  <a:schemeClr val="dk1"/>
                </a:solidFill>
              </a:rPr>
              <a:t>Go to </a:t>
            </a:r>
            <a:r>
              <a:rPr lang="en-GB" sz="2400" i="1">
                <a:solidFill>
                  <a:schemeClr val="dk1"/>
                </a:solidFill>
              </a:rPr>
              <a:t>Plugins</a:t>
            </a:r>
            <a:r>
              <a:rPr lang="en-GB" sz="2400">
                <a:solidFill>
                  <a:schemeClr val="dk1"/>
                </a:solidFill>
              </a:rPr>
              <a:t> &gt; </a:t>
            </a:r>
            <a:r>
              <a:rPr lang="en-GB" sz="2400" i="1">
                <a:solidFill>
                  <a:schemeClr val="dk1"/>
                </a:solidFill>
              </a:rPr>
              <a:t>QFieldSync </a:t>
            </a:r>
            <a:r>
              <a:rPr lang="en-GB" sz="2400">
                <a:solidFill>
                  <a:schemeClr val="dk1"/>
                </a:solidFill>
              </a:rPr>
              <a:t>&gt; </a:t>
            </a:r>
            <a:r>
              <a:rPr lang="en-GB" sz="2400" i="1">
                <a:solidFill>
                  <a:schemeClr val="dk1"/>
                </a:solidFill>
              </a:rPr>
              <a:t>Preference</a:t>
            </a:r>
            <a:endParaRPr sz="2400" i="1">
              <a:solidFill>
                <a:schemeClr val="dk1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GB" sz="2400">
                <a:solidFill>
                  <a:schemeClr val="dk1"/>
                </a:solidFill>
              </a:rPr>
              <a:t>Set the Default packaging import and export directory to the Import and Export Folders created on your local drive</a:t>
            </a:r>
            <a:endParaRPr sz="2400"/>
          </a:p>
        </p:txBody>
      </p:sp>
      <p:pic>
        <p:nvPicPr>
          <p:cNvPr id="532" name="Google Shape;532;g397faba39a3_1_25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020075" y="2088375"/>
            <a:ext cx="5799483" cy="40702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"/>
          <p:cNvSpPr txBox="1"/>
          <p:nvPr/>
        </p:nvSpPr>
        <p:spPr>
          <a:xfrm>
            <a:off x="2174225" y="-56544"/>
            <a:ext cx="46437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1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What is QField?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5" name="Google Shape;185;p3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3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EOCap4Africa – In-situ sampling in QField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7" name="Google Shape;187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  <p:pic>
        <p:nvPicPr>
          <p:cNvPr id="188" name="Google Shape;188;p3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3"/>
          <p:cNvSpPr txBox="1"/>
          <p:nvPr/>
        </p:nvSpPr>
        <p:spPr>
          <a:xfrm>
            <a:off x="920092" y="1287417"/>
            <a:ext cx="11271900" cy="21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Open-source mobile application for Android and iOS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Enables editing QGIS projects on mobile devices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Takes QGIS projects into the field for effective data collection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457200" lvl="0" indent="-3810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Maintains QGIS styling and edit widgets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190" name="Google Shape;190;p3" title="9630b736-fba2-4cf6-9350-52734be701fc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747450" y="3320525"/>
            <a:ext cx="6114725" cy="3057350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3"/>
          <p:cNvSpPr txBox="1"/>
          <p:nvPr/>
        </p:nvSpPr>
        <p:spPr>
          <a:xfrm>
            <a:off x="4205463" y="5916175"/>
            <a:ext cx="3000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(opengisch n.d.)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g397faba39a3_1_285"/>
          <p:cNvSpPr txBox="1"/>
          <p:nvPr/>
        </p:nvSpPr>
        <p:spPr>
          <a:xfrm>
            <a:off x="2174225" y="-56550"/>
            <a:ext cx="6065700" cy="113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QField offline</a:t>
            </a:r>
            <a:endParaRPr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539" name="Google Shape;539;g397faba39a3_1_285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40" name="Google Shape;540;g397faba39a3_1_285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00" cy="1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EOCap4Africa – In-situ sampling in QField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41" name="Google Shape;541;g397faba39a3_1_28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30</a:t>
            </a:fld>
            <a:endParaRPr/>
          </a:p>
        </p:txBody>
      </p:sp>
      <p:pic>
        <p:nvPicPr>
          <p:cNvPr id="542" name="Google Shape;542;g397faba39a3_1_285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5" y="3163081"/>
            <a:ext cx="6768001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543" name="Google Shape;543;g397faba39a3_1_285"/>
          <p:cNvSpPr/>
          <p:nvPr/>
        </p:nvSpPr>
        <p:spPr>
          <a:xfrm>
            <a:off x="1051800" y="1082538"/>
            <a:ext cx="5135400" cy="76500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lt1"/>
                </a:solidFill>
              </a:rPr>
              <a:t>In QGIS: Package for QField</a:t>
            </a:r>
            <a:endParaRPr sz="24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544" name="Google Shape;544;g397faba39a3_1_285"/>
          <p:cNvSpPr txBox="1"/>
          <p:nvPr/>
        </p:nvSpPr>
        <p:spPr>
          <a:xfrm>
            <a:off x="1051800" y="1973700"/>
            <a:ext cx="10903800" cy="11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sz="2400">
              <a:solidFill>
                <a:schemeClr val="dk1"/>
              </a:solidFill>
            </a:endParaRPr>
          </a:p>
        </p:txBody>
      </p:sp>
      <p:pic>
        <p:nvPicPr>
          <p:cNvPr id="545" name="Google Shape;545;g397faba39a3_1_28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2400" y="152400"/>
            <a:ext cx="257175" cy="29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46" name="Google Shape;546;g397faba39a3_1_28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2400" y="152400"/>
            <a:ext cx="257175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547" name="Google Shape;547;g397faba39a3_1_285"/>
          <p:cNvSpPr txBox="1"/>
          <p:nvPr/>
        </p:nvSpPr>
        <p:spPr>
          <a:xfrm>
            <a:off x="1030700" y="1971138"/>
            <a:ext cx="6439500" cy="444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810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2400"/>
              <a:buChar char="●"/>
            </a:pPr>
            <a:r>
              <a:rPr lang="en-GB" sz="2400"/>
              <a:t>Click on the MBTiles in your layers &gt; Properties &gt; QField</a:t>
            </a:r>
            <a:endParaRPr sz="2400"/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GB" sz="2400"/>
              <a:t>Change the Cable packing action to “</a:t>
            </a:r>
            <a:r>
              <a:rPr lang="en-GB" sz="2400" i="1"/>
              <a:t>Keep existent (Copy if missing)</a:t>
            </a:r>
            <a:r>
              <a:rPr lang="en-GB" sz="2400"/>
              <a:t>”</a:t>
            </a:r>
            <a:endParaRPr sz="2400"/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GB" sz="2400"/>
              <a:t>Repeat this change for the lulc_samples layer and any additional layer you may have</a:t>
            </a:r>
            <a:endParaRPr sz="2400"/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GB" sz="2400"/>
              <a:t>On the Toolbar, click on the </a:t>
            </a:r>
            <a:r>
              <a:rPr lang="en-GB" sz="2400" i="1"/>
              <a:t>Package for QField</a:t>
            </a:r>
            <a:r>
              <a:rPr lang="en-GB" sz="2400"/>
              <a:t> icon and confirm the packaged project directory</a:t>
            </a:r>
            <a:endParaRPr sz="2400"/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GB" sz="2400"/>
              <a:t>Click </a:t>
            </a:r>
            <a:r>
              <a:rPr lang="en-GB" sz="2400" i="1"/>
              <a:t>Create</a:t>
            </a:r>
            <a:r>
              <a:rPr lang="en-GB" sz="2400"/>
              <a:t> to complete</a:t>
            </a:r>
            <a:endParaRPr sz="2400"/>
          </a:p>
        </p:txBody>
      </p:sp>
      <p:pic>
        <p:nvPicPr>
          <p:cNvPr id="548" name="Google Shape;548;g397faba39a3_1_28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572875" y="1973700"/>
            <a:ext cx="4382726" cy="41110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g397faba39a3_1_300"/>
          <p:cNvSpPr txBox="1"/>
          <p:nvPr/>
        </p:nvSpPr>
        <p:spPr>
          <a:xfrm>
            <a:off x="2174225" y="-56550"/>
            <a:ext cx="6065700" cy="113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QField offline</a:t>
            </a:r>
            <a:endParaRPr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555" name="Google Shape;555;g397faba39a3_1_300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56" name="Google Shape;556;g397faba39a3_1_300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00" cy="1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EOCap4Africa – In-situ sampling in QField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57" name="Google Shape;557;g397faba39a3_1_30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31</a:t>
            </a:fld>
            <a:endParaRPr/>
          </a:p>
        </p:txBody>
      </p:sp>
      <p:pic>
        <p:nvPicPr>
          <p:cNvPr id="558" name="Google Shape;558;g397faba39a3_1_300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5" y="3163081"/>
            <a:ext cx="6768001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559" name="Google Shape;559;g397faba39a3_1_300"/>
          <p:cNvSpPr/>
          <p:nvPr/>
        </p:nvSpPr>
        <p:spPr>
          <a:xfrm>
            <a:off x="1051800" y="1082538"/>
            <a:ext cx="5135400" cy="76500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lt1"/>
                </a:solidFill>
              </a:rPr>
              <a:t>In QField: Manually synchronise</a:t>
            </a:r>
            <a:endParaRPr sz="2400" i="0" u="none" strike="noStrike" cap="none">
              <a:solidFill>
                <a:schemeClr val="lt1"/>
              </a:solidFill>
            </a:endParaRPr>
          </a:p>
        </p:txBody>
      </p:sp>
      <p:pic>
        <p:nvPicPr>
          <p:cNvPr id="560" name="Google Shape;560;g397faba39a3_1_30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2400" y="152400"/>
            <a:ext cx="257175" cy="29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1" name="Google Shape;561;g397faba39a3_1_30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2400" y="152400"/>
            <a:ext cx="257175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562" name="Google Shape;562;g397faba39a3_1_300"/>
          <p:cNvSpPr txBox="1"/>
          <p:nvPr/>
        </p:nvSpPr>
        <p:spPr>
          <a:xfrm>
            <a:off x="1051800" y="2046000"/>
            <a:ext cx="10812300" cy="310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810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GB" sz="2400">
                <a:solidFill>
                  <a:schemeClr val="dk1"/>
                </a:solidFill>
              </a:rPr>
              <a:t>Copy the packaged folder into the </a:t>
            </a:r>
            <a:r>
              <a:rPr lang="en-GB" sz="2400" i="1">
                <a:solidFill>
                  <a:schemeClr val="dk1"/>
                </a:solidFill>
              </a:rPr>
              <a:t>qfield</a:t>
            </a:r>
            <a:r>
              <a:rPr lang="en-GB" sz="2400">
                <a:solidFill>
                  <a:schemeClr val="dk1"/>
                </a:solidFill>
              </a:rPr>
              <a:t> folder on your mobile device via USB, Mail, etc.</a:t>
            </a:r>
            <a:endParaRPr sz="2400">
              <a:solidFill>
                <a:schemeClr val="dk1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GB" sz="2400">
                <a:solidFill>
                  <a:schemeClr val="dk1"/>
                </a:solidFill>
              </a:rPr>
              <a:t>Open QField App on your mobile device</a:t>
            </a:r>
            <a:endParaRPr sz="2400">
              <a:solidFill>
                <a:schemeClr val="dk1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GB" sz="2400">
                <a:solidFill>
                  <a:schemeClr val="dk1"/>
                </a:solidFill>
              </a:rPr>
              <a:t>Select </a:t>
            </a:r>
            <a:r>
              <a:rPr lang="en-GB" sz="2400" i="1">
                <a:solidFill>
                  <a:schemeClr val="dk1"/>
                </a:solidFill>
              </a:rPr>
              <a:t>Open local file</a:t>
            </a:r>
            <a:endParaRPr sz="2400">
              <a:solidFill>
                <a:schemeClr val="dk1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GB" sz="2400">
                <a:solidFill>
                  <a:schemeClr val="dk1"/>
                </a:solidFill>
              </a:rPr>
              <a:t>Add your project by clicking on the </a:t>
            </a:r>
            <a:r>
              <a:rPr lang="en-GB" sz="2400" i="1">
                <a:solidFill>
                  <a:schemeClr val="dk1"/>
                </a:solidFill>
              </a:rPr>
              <a:t>green and white + icon</a:t>
            </a:r>
            <a:r>
              <a:rPr lang="en-GB" sz="2400">
                <a:solidFill>
                  <a:schemeClr val="dk1"/>
                </a:solidFill>
              </a:rPr>
              <a:t> at the bottom left </a:t>
            </a:r>
            <a:endParaRPr sz="2400">
              <a:solidFill>
                <a:schemeClr val="dk1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GB" sz="2400">
                <a:solidFill>
                  <a:schemeClr val="dk1"/>
                </a:solidFill>
              </a:rPr>
              <a:t>Select </a:t>
            </a:r>
            <a:r>
              <a:rPr lang="en-GB" sz="2400" i="1">
                <a:solidFill>
                  <a:schemeClr val="dk1"/>
                </a:solidFill>
              </a:rPr>
              <a:t>Import project from folder </a:t>
            </a:r>
            <a:r>
              <a:rPr lang="en-GB" sz="2400">
                <a:solidFill>
                  <a:schemeClr val="dk1"/>
                </a:solidFill>
              </a:rPr>
              <a:t>and navigate to the QField folder on your device</a:t>
            </a:r>
            <a:endParaRPr sz="2400">
              <a:solidFill>
                <a:schemeClr val="dk1"/>
              </a:solidFill>
            </a:endParaRPr>
          </a:p>
        </p:txBody>
      </p:sp>
      <p:sp>
        <p:nvSpPr>
          <p:cNvPr id="563" name="Google Shape;563;g397faba39a3_1_300"/>
          <p:cNvSpPr/>
          <p:nvPr/>
        </p:nvSpPr>
        <p:spPr>
          <a:xfrm>
            <a:off x="3868025" y="5068500"/>
            <a:ext cx="3859800" cy="1112700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Now you can do field work!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g397faba39a3_1_319"/>
          <p:cNvSpPr txBox="1"/>
          <p:nvPr/>
        </p:nvSpPr>
        <p:spPr>
          <a:xfrm>
            <a:off x="2174225" y="-56550"/>
            <a:ext cx="6065700" cy="113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QField offline</a:t>
            </a:r>
            <a:endParaRPr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570" name="Google Shape;570;g397faba39a3_1_319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71" name="Google Shape;571;g397faba39a3_1_319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00" cy="1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EOCap4Africa – In-situ sampling in QField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72" name="Google Shape;572;g397faba39a3_1_3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32</a:t>
            </a:fld>
            <a:endParaRPr/>
          </a:p>
        </p:txBody>
      </p:sp>
      <p:pic>
        <p:nvPicPr>
          <p:cNvPr id="573" name="Google Shape;573;g397faba39a3_1_319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5" y="3163081"/>
            <a:ext cx="6768001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574" name="Google Shape;574;g397faba39a3_1_319"/>
          <p:cNvSpPr/>
          <p:nvPr/>
        </p:nvSpPr>
        <p:spPr>
          <a:xfrm>
            <a:off x="1051800" y="1082538"/>
            <a:ext cx="5135400" cy="76500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lt1"/>
                </a:solidFill>
              </a:rPr>
              <a:t>In QField: Synchronise back</a:t>
            </a:r>
            <a:endParaRPr sz="2400" i="0" u="none" strike="noStrike" cap="none">
              <a:solidFill>
                <a:schemeClr val="lt1"/>
              </a:solidFill>
            </a:endParaRPr>
          </a:p>
        </p:txBody>
      </p:sp>
      <p:pic>
        <p:nvPicPr>
          <p:cNvPr id="575" name="Google Shape;575;g397faba39a3_1_3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2400" y="152400"/>
            <a:ext cx="257175" cy="29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76" name="Google Shape;576;g397faba39a3_1_3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2400" y="152400"/>
            <a:ext cx="257175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577" name="Google Shape;577;g397faba39a3_1_319"/>
          <p:cNvSpPr txBox="1"/>
          <p:nvPr/>
        </p:nvSpPr>
        <p:spPr>
          <a:xfrm>
            <a:off x="1051800" y="2046000"/>
            <a:ext cx="10812300" cy="368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</a:rPr>
              <a:t>Once done with your collection, it is time to synchronise the data with your Desktop project:</a:t>
            </a:r>
            <a:endParaRPr sz="2400">
              <a:solidFill>
                <a:schemeClr val="dk1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GB" sz="2400">
                <a:solidFill>
                  <a:schemeClr val="dk1"/>
                </a:solidFill>
              </a:rPr>
              <a:t>Re-open the project in QGIS (the one you saved with a regular Save As) previously</a:t>
            </a:r>
            <a:endParaRPr sz="2400">
              <a:solidFill>
                <a:schemeClr val="dk1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GB" sz="2400">
                <a:solidFill>
                  <a:schemeClr val="dk1"/>
                </a:solidFill>
              </a:rPr>
              <a:t>Copy the project folder from your mobile device to the Import folder on your computer</a:t>
            </a:r>
            <a:endParaRPr sz="2400">
              <a:solidFill>
                <a:schemeClr val="dk1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GB" sz="2400">
                <a:solidFill>
                  <a:schemeClr val="dk1"/>
                </a:solidFill>
              </a:rPr>
              <a:t>Direct to Plugin &gt; QFieldSync &gt; Synchronise from QField menu to synchronise your changes from the QField project to the Desktop project</a:t>
            </a:r>
            <a:endParaRPr sz="24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" name="Google Shape;583;p15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84" name="Google Shape;584;p15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GB"/>
              <a:t>EOCap4Africa – In-situ sampling in QField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85" name="Google Shape;585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33</a:t>
            </a:fld>
            <a:endParaRPr/>
          </a:p>
        </p:txBody>
      </p:sp>
      <p:pic>
        <p:nvPicPr>
          <p:cNvPr id="586" name="Google Shape;586;p15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587" name="Google Shape;587;p15"/>
          <p:cNvSpPr txBox="1"/>
          <p:nvPr/>
        </p:nvSpPr>
        <p:spPr>
          <a:xfrm>
            <a:off x="750764" y="1184429"/>
            <a:ext cx="11309400" cy="507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2800" b="1">
                <a:solidFill>
                  <a:schemeClr val="dk1"/>
                </a:solidFill>
              </a:rPr>
              <a:t>QField</a:t>
            </a:r>
            <a:r>
              <a:rPr lang="en-GB" sz="2800">
                <a:solidFill>
                  <a:schemeClr val="dk1"/>
                </a:solidFill>
              </a:rPr>
              <a:t> bridges desktop GIS and field data collection</a:t>
            </a: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2800">
                <a:solidFill>
                  <a:schemeClr val="dk1"/>
                </a:solidFill>
              </a:rPr>
              <a:t>Proper </a:t>
            </a:r>
            <a:r>
              <a:rPr lang="en-GB" sz="2800" b="1">
                <a:solidFill>
                  <a:schemeClr val="dk1"/>
                </a:solidFill>
              </a:rPr>
              <a:t>QGIS project and layer configuration</a:t>
            </a:r>
            <a:r>
              <a:rPr lang="en-GB" sz="2800">
                <a:solidFill>
                  <a:schemeClr val="dk1"/>
                </a:solidFill>
              </a:rPr>
              <a:t> is essential for success</a:t>
            </a: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2800">
                <a:solidFill>
                  <a:schemeClr val="dk1"/>
                </a:solidFill>
              </a:rPr>
              <a:t>Two deployment options: </a:t>
            </a:r>
            <a:r>
              <a:rPr lang="en-GB" sz="2800" b="1">
                <a:solidFill>
                  <a:schemeClr val="dk1"/>
                </a:solidFill>
              </a:rPr>
              <a:t>Cloud</a:t>
            </a:r>
            <a:r>
              <a:rPr lang="en-GB" sz="2800">
                <a:solidFill>
                  <a:schemeClr val="dk1"/>
                </a:solidFill>
              </a:rPr>
              <a:t> (internet required) or </a:t>
            </a:r>
            <a:r>
              <a:rPr lang="en-GB" sz="2800" b="1">
                <a:solidFill>
                  <a:schemeClr val="dk1"/>
                </a:solidFill>
              </a:rPr>
              <a:t>offline</a:t>
            </a:r>
            <a:endParaRPr sz="2800" b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2800">
                <a:solidFill>
                  <a:schemeClr val="dk1"/>
                </a:solidFill>
              </a:rPr>
              <a:t>Data synchronisation preserves all attributes and geometries</a:t>
            </a:r>
            <a:endParaRPr sz="2800"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800">
              <a:solidFill>
                <a:schemeClr val="dk1"/>
              </a:solidFill>
            </a:endParaRPr>
          </a:p>
        </p:txBody>
      </p:sp>
      <p:sp>
        <p:nvSpPr>
          <p:cNvPr id="588" name="Google Shape;588;p15"/>
          <p:cNvSpPr txBox="1"/>
          <p:nvPr/>
        </p:nvSpPr>
        <p:spPr>
          <a:xfrm>
            <a:off x="2174225" y="-8164"/>
            <a:ext cx="7346920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1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Summary &amp; key takeaways</a:t>
            </a:r>
            <a:endParaRPr sz="1800" b="1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Google Shape;594;p16"/>
          <p:cNvSpPr txBox="1"/>
          <p:nvPr/>
        </p:nvSpPr>
        <p:spPr>
          <a:xfrm>
            <a:off x="2174225" y="-26306"/>
            <a:ext cx="5822920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1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Sources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95" name="Google Shape;595;p16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96" name="Google Shape;596;p16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EOCap4Africa – In-situ sampling in QField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97" name="Google Shape;597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34</a:t>
            </a:fld>
            <a:endParaRPr/>
          </a:p>
        </p:txBody>
      </p:sp>
      <p:pic>
        <p:nvPicPr>
          <p:cNvPr id="598" name="Google Shape;598;p16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599" name="Google Shape;599;p16"/>
          <p:cNvSpPr txBox="1"/>
          <p:nvPr/>
        </p:nvSpPr>
        <p:spPr>
          <a:xfrm>
            <a:off x="871484" y="1290924"/>
            <a:ext cx="10836300" cy="175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1800">
                <a:solidFill>
                  <a:schemeClr val="dk1"/>
                </a:solidFill>
              </a:rPr>
              <a:t>opengisch. (n.d.). </a:t>
            </a:r>
            <a:r>
              <a:rPr lang="en-GB" sz="1800" i="1">
                <a:solidFill>
                  <a:schemeClr val="dk1"/>
                </a:solidFill>
              </a:rPr>
              <a:t>QField for QGIS</a:t>
            </a:r>
            <a:r>
              <a:rPr lang="en-GB" sz="1800">
                <a:solidFill>
                  <a:schemeClr val="dk1"/>
                </a:solidFill>
              </a:rPr>
              <a:t> [GitHub repository]. Retrieved March 31, 2025, from</a:t>
            </a:r>
            <a:r>
              <a:rPr lang="en-GB" sz="1800">
                <a:solidFill>
                  <a:schemeClr val="dk1"/>
                </a:solidFill>
                <a:uFill>
                  <a:noFill/>
                </a:u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1800" u="sng">
                <a:solidFill>
                  <a:schemeClr val="hlink"/>
                </a:solidFill>
                <a:hlinkClick r:id="rId5"/>
              </a:rPr>
              <a:t>https://github.com/opengisch/QField</a:t>
            </a:r>
            <a:endParaRPr sz="18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190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Google Shape;604;p17"/>
          <p:cNvSpPr txBox="1">
            <a:spLocks noGrp="1"/>
          </p:cNvSpPr>
          <p:nvPr>
            <p:ph type="ctrTitle"/>
          </p:nvPr>
        </p:nvSpPr>
        <p:spPr>
          <a:xfrm>
            <a:off x="1177632" y="2586648"/>
            <a:ext cx="9755206" cy="2768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4E79"/>
              </a:buClr>
              <a:buSzPts val="4000"/>
              <a:buFont typeface="Calibri"/>
              <a:buNone/>
            </a:pPr>
            <a:r>
              <a:rPr lang="en-GB" sz="40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Thank you for your attention!</a:t>
            </a:r>
            <a:br>
              <a:rPr lang="en-GB" sz="40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GB" sz="31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GB" sz="31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GB" sz="31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GB" sz="1050"/>
            </a:br>
            <a:endParaRPr sz="3600" b="1">
              <a:solidFill>
                <a:srgbClr val="2E75B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05" name="Google Shape;605;p17"/>
          <p:cNvGrpSpPr/>
          <p:nvPr/>
        </p:nvGrpSpPr>
        <p:grpSpPr>
          <a:xfrm>
            <a:off x="1652645" y="6132842"/>
            <a:ext cx="8001655" cy="648000"/>
            <a:chOff x="609597" y="5421223"/>
            <a:chExt cx="9082114" cy="735499"/>
          </a:xfrm>
        </p:grpSpPr>
        <p:pic>
          <p:nvPicPr>
            <p:cNvPr id="606" name="Google Shape;606;p17" descr="Ein Bild, das Text, Schrift, Grafiken, Screenshot enthält.&#10;&#10;Automatisch generierte Beschreibung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609597" y="5436722"/>
              <a:ext cx="1644246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07" name="Google Shape;607;p17" descr="Ein Bild, das Schrift, Grafiken, Logo, Screenshot enthält.&#10;&#10;Automatisch generierte Beschreibung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445867" y="5436722"/>
              <a:ext cx="861328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08" name="Google Shape;608;p17" descr="Ein Bild, das Schwarz, Dunkelheit enthält.&#10;&#10;Automatisch generierte Beschreibung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3499219" y="5436722"/>
              <a:ext cx="1800000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09" name="Google Shape;609;p17" descr="Ein Bild, das Logo, Grafiken, Symbol, Clipart enthält.&#10;&#10;Automatisch generierte Beschreibung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5491243" y="5436722"/>
              <a:ext cx="837209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10" name="Google Shape;610;p17" descr="Ein Bild, das Text, Logo, Design, Darstellung enthält.&#10;&#10;Automatisch generierte Beschreibung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6520476" y="5421223"/>
              <a:ext cx="2278481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11" name="Google Shape;611;p17" descr="Ein Bild, das Symbol, Grafiken, Flagge enthält.&#10;&#10;Automatisch generierte Beschreibung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8990981" y="5421223"/>
              <a:ext cx="700730" cy="7200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12" name="Google Shape;612;p17"/>
          <p:cNvSpPr txBox="1"/>
          <p:nvPr/>
        </p:nvSpPr>
        <p:spPr>
          <a:xfrm>
            <a:off x="1259150" y="4087500"/>
            <a:ext cx="4888800" cy="144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Dr. Insa Otte, Hanna Schulten </a:t>
            </a:r>
            <a:endParaRPr sz="1800" b="1" i="0" u="none" strike="noStrike" cap="none">
              <a:solidFill>
                <a:srgbClr val="4D4D4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(on behalf of the EOCap4Africa Team) </a:t>
            </a:r>
            <a:endParaRPr sz="1800" b="1" i="0" u="none" strike="noStrike" cap="none">
              <a:solidFill>
                <a:srgbClr val="4D4D4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and colleagues</a:t>
            </a:r>
            <a:endParaRPr sz="1800" b="1" i="0" u="none" strike="noStrike" cap="none">
              <a:solidFill>
                <a:srgbClr val="4D4D4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D4D4D"/>
              </a:buClr>
              <a:buSzPts val="1600"/>
              <a:buFont typeface="Arial"/>
              <a:buNone/>
            </a:pPr>
            <a:endParaRPr sz="1800" b="1" i="0" u="none" strike="noStrike" cap="none">
              <a:solidFill>
                <a:srgbClr val="4D4D4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D4D4D"/>
              </a:buClr>
              <a:buSzPts val="1600"/>
              <a:buFont typeface="Arial"/>
              <a:buNone/>
            </a:pPr>
            <a:r>
              <a:rPr lang="en-GB" sz="1600" b="0" i="0" u="none" strike="noStrike" cap="none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insa.otte@uni-wuerzburg.de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3" name="Google Shape;613;p17"/>
          <p:cNvSpPr txBox="1">
            <a:spLocks noGrp="1"/>
          </p:cNvSpPr>
          <p:nvPr>
            <p:ph type="sldNum" idx="12"/>
          </p:nvPr>
        </p:nvSpPr>
        <p:spPr>
          <a:xfrm>
            <a:off x="10982850" y="6356350"/>
            <a:ext cx="370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35</a:t>
            </a:fld>
            <a:endParaRPr/>
          </a:p>
        </p:txBody>
      </p:sp>
      <p:grpSp>
        <p:nvGrpSpPr>
          <p:cNvPr id="614" name="Google Shape;614;p17"/>
          <p:cNvGrpSpPr/>
          <p:nvPr/>
        </p:nvGrpSpPr>
        <p:grpSpPr>
          <a:xfrm>
            <a:off x="1622838" y="139853"/>
            <a:ext cx="9360000" cy="1377319"/>
            <a:chOff x="1622838" y="139853"/>
            <a:chExt cx="9360000" cy="1377319"/>
          </a:xfrm>
        </p:grpSpPr>
        <p:pic>
          <p:nvPicPr>
            <p:cNvPr id="615" name="Google Shape;615;p17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1622838" y="139853"/>
              <a:ext cx="9360000" cy="13773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16" name="Google Shape;616;p17" descr="Ein Bild, das Text, Schrift, Grafiken, weiß enthält.&#10;&#10;Automatisch generierte Beschreibung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5218909" y="300517"/>
              <a:ext cx="2646279" cy="93634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617" name="Google Shape;617;p17"/>
          <p:cNvPicPr preferRelativeResize="0"/>
          <p:nvPr/>
        </p:nvPicPr>
        <p:blipFill rotWithShape="1">
          <a:blip r:embed="rId11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pic>
        <p:nvPicPr>
          <p:cNvPr id="618" name="Google Shape;618;p17" descr="KNUST Logo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9877319" y="6013241"/>
            <a:ext cx="581621" cy="734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397faba39a3_0_8"/>
          <p:cNvSpPr txBox="1"/>
          <p:nvPr/>
        </p:nvSpPr>
        <p:spPr>
          <a:xfrm>
            <a:off x="2174225" y="-56544"/>
            <a:ext cx="46437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1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QField workflow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8" name="Google Shape;198;g397faba39a3_0_8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g397faba39a3_0_8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00" cy="1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EOCap4Africa – In-situ sampling in QField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0" name="Google Shape;200;g397faba39a3_0_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4</a:t>
            </a:fld>
            <a:endParaRPr/>
          </a:p>
        </p:txBody>
      </p:sp>
      <p:pic>
        <p:nvPicPr>
          <p:cNvPr id="201" name="Google Shape;201;g397faba39a3_0_8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5" y="3163081"/>
            <a:ext cx="6768001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g397faba39a3_0_8"/>
          <p:cNvSpPr/>
          <p:nvPr/>
        </p:nvSpPr>
        <p:spPr>
          <a:xfrm>
            <a:off x="2920408" y="1238338"/>
            <a:ext cx="6065700" cy="76500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marR="0" lvl="0" indent="-3810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AutoNum type="arabicPeriod"/>
            </a:pPr>
            <a:r>
              <a:rPr lang="en-GB" sz="2400">
                <a:solidFill>
                  <a:schemeClr val="lt1"/>
                </a:solidFill>
              </a:rPr>
              <a:t> Configure QGIS project (desktop)</a:t>
            </a:r>
            <a:endParaRPr sz="24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203" name="Google Shape;203;g397faba39a3_0_8"/>
          <p:cNvSpPr/>
          <p:nvPr/>
        </p:nvSpPr>
        <p:spPr>
          <a:xfrm>
            <a:off x="2920408" y="2218338"/>
            <a:ext cx="6065700" cy="76500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lt1"/>
                </a:solidFill>
              </a:rPr>
              <a:t>2.  Set up data layers and attributes</a:t>
            </a:r>
            <a:endParaRPr sz="24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204" name="Google Shape;204;g397faba39a3_0_8"/>
          <p:cNvSpPr/>
          <p:nvPr/>
        </p:nvSpPr>
        <p:spPr>
          <a:xfrm>
            <a:off x="2920408" y="3198350"/>
            <a:ext cx="6065700" cy="76500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lt1"/>
                </a:solidFill>
              </a:rPr>
              <a:t>3.  Deploy to QField</a:t>
            </a:r>
            <a:endParaRPr sz="24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205" name="Google Shape;205;g397faba39a3_0_8"/>
          <p:cNvSpPr/>
          <p:nvPr/>
        </p:nvSpPr>
        <p:spPr>
          <a:xfrm>
            <a:off x="2920408" y="4178350"/>
            <a:ext cx="6065700" cy="76500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lt1"/>
                </a:solidFill>
              </a:rPr>
              <a:t>4.  Collect data in the field</a:t>
            </a:r>
            <a:endParaRPr sz="2400" i="0" u="none" strike="noStrike" cap="none">
              <a:solidFill>
                <a:schemeClr val="lt1"/>
              </a:solidFill>
            </a:endParaRPr>
          </a:p>
        </p:txBody>
      </p:sp>
      <p:sp>
        <p:nvSpPr>
          <p:cNvPr id="206" name="Google Shape;206;g397faba39a3_0_8"/>
          <p:cNvSpPr/>
          <p:nvPr/>
        </p:nvSpPr>
        <p:spPr>
          <a:xfrm>
            <a:off x="2920408" y="5158350"/>
            <a:ext cx="6065700" cy="76500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lt1"/>
                </a:solidFill>
              </a:rPr>
              <a:t>5. Synchronise back to QGIS</a:t>
            </a:r>
            <a:endParaRPr sz="2400" i="0" u="none" strike="noStrike" cap="none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397faba39a3_0_28"/>
          <p:cNvSpPr txBox="1"/>
          <p:nvPr/>
        </p:nvSpPr>
        <p:spPr>
          <a:xfrm>
            <a:off x="2174225" y="-56550"/>
            <a:ext cx="60657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1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Configuring the QGIS project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3" name="Google Shape;213;g397faba39a3_0_28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g397faba39a3_0_28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00" cy="1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EOCap4Africa – In-situ sampling in QField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5" name="Google Shape;215;g397faba39a3_0_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5</a:t>
            </a:fld>
            <a:endParaRPr/>
          </a:p>
        </p:txBody>
      </p:sp>
      <p:pic>
        <p:nvPicPr>
          <p:cNvPr id="216" name="Google Shape;216;g397faba39a3_0_28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5" y="3163081"/>
            <a:ext cx="6768001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g397faba39a3_0_28"/>
          <p:cNvSpPr txBox="1"/>
          <p:nvPr/>
        </p:nvSpPr>
        <p:spPr>
          <a:xfrm>
            <a:off x="1235400" y="2436350"/>
            <a:ext cx="7566600" cy="27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GB" sz="2400"/>
              <a:t>Folder structure:</a:t>
            </a:r>
            <a:endParaRPr sz="2400"/>
          </a:p>
          <a:p>
            <a:pPr marL="914400" lvl="1" indent="-381000" algn="l" rtl="0"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-GB" sz="2400"/>
              <a:t>Project Folder</a:t>
            </a:r>
            <a:endParaRPr sz="2400"/>
          </a:p>
          <a:p>
            <a:pPr marL="1371600" lvl="2" indent="-381000" algn="l" rtl="0">
              <a:spcBef>
                <a:spcPts val="0"/>
              </a:spcBef>
              <a:spcAft>
                <a:spcPts val="0"/>
              </a:spcAft>
              <a:buSzPts val="2400"/>
              <a:buChar char="■"/>
            </a:pPr>
            <a:r>
              <a:rPr lang="en-GB" sz="2400"/>
              <a:t>Your QGIS project</a:t>
            </a:r>
            <a:endParaRPr sz="2400"/>
          </a:p>
          <a:p>
            <a:pPr marL="1371600" lvl="2" indent="-381000" algn="l" rtl="0">
              <a:spcBef>
                <a:spcPts val="0"/>
              </a:spcBef>
              <a:spcAft>
                <a:spcPts val="0"/>
              </a:spcAft>
              <a:buSzPts val="2400"/>
              <a:buChar char="■"/>
            </a:pPr>
            <a:r>
              <a:rPr lang="en-GB" sz="2400"/>
              <a:t>“ExportQField”</a:t>
            </a:r>
            <a:endParaRPr sz="2400"/>
          </a:p>
          <a:p>
            <a:pPr marL="1371600" lvl="2" indent="-381000" algn="l" rtl="0">
              <a:spcBef>
                <a:spcPts val="0"/>
              </a:spcBef>
              <a:spcAft>
                <a:spcPts val="0"/>
              </a:spcAft>
              <a:buSzPts val="2400"/>
              <a:buChar char="■"/>
            </a:pPr>
            <a:r>
              <a:rPr lang="en-GB" sz="2400"/>
              <a:t>“ImportQField”</a:t>
            </a:r>
            <a:endParaRPr sz="24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GB" sz="2400"/>
              <a:t>Save project without spaces in filename</a:t>
            </a:r>
            <a:endParaRPr sz="2400"/>
          </a:p>
        </p:txBody>
      </p:sp>
      <p:sp>
        <p:nvSpPr>
          <p:cNvPr id="218" name="Google Shape;218;g397faba39a3_0_28"/>
          <p:cNvSpPr/>
          <p:nvPr/>
        </p:nvSpPr>
        <p:spPr>
          <a:xfrm>
            <a:off x="1235400" y="1238350"/>
            <a:ext cx="5135400" cy="76500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lt1"/>
                </a:solidFill>
              </a:rPr>
              <a:t>Create the project</a:t>
            </a:r>
            <a:endParaRPr sz="2400" i="0" u="none" strike="noStrike" cap="none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397faba39a3_0_46"/>
          <p:cNvSpPr txBox="1"/>
          <p:nvPr/>
        </p:nvSpPr>
        <p:spPr>
          <a:xfrm>
            <a:off x="2174225" y="-56550"/>
            <a:ext cx="60657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1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Configuring the QGIS project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5" name="Google Shape;225;g397faba39a3_0_46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g397faba39a3_0_46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00" cy="1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EOCap4Africa – In-situ sampling in QField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7" name="Google Shape;227;g397faba39a3_0_4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6</a:t>
            </a:fld>
            <a:endParaRPr/>
          </a:p>
        </p:txBody>
      </p:sp>
      <p:pic>
        <p:nvPicPr>
          <p:cNvPr id="228" name="Google Shape;228;g397faba39a3_0_46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5" y="3163081"/>
            <a:ext cx="6768001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g397faba39a3_0_46"/>
          <p:cNvSpPr txBox="1"/>
          <p:nvPr/>
        </p:nvSpPr>
        <p:spPr>
          <a:xfrm>
            <a:off x="1083750" y="2455188"/>
            <a:ext cx="3336300" cy="310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810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2400"/>
              <a:buChar char="●"/>
            </a:pPr>
            <a:r>
              <a:rPr lang="en-GB" sz="2400">
                <a:solidFill>
                  <a:schemeClr val="dk1"/>
                </a:solidFill>
              </a:rPr>
              <a:t>Under the browser (top left)  you will find the dropdown </a:t>
            </a:r>
            <a:r>
              <a:rPr lang="en-GB" sz="2400" i="1">
                <a:solidFill>
                  <a:schemeClr val="dk1"/>
                </a:solidFill>
              </a:rPr>
              <a:t>XYZ Tiles</a:t>
            </a:r>
            <a:endParaRPr sz="2400" i="1">
              <a:solidFill>
                <a:schemeClr val="dk1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GB" sz="2400">
                <a:solidFill>
                  <a:schemeClr val="dk1"/>
                </a:solidFill>
              </a:rPr>
              <a:t>Use the OpenStreetMap basemap</a:t>
            </a:r>
            <a:endParaRPr sz="2400"/>
          </a:p>
        </p:txBody>
      </p:sp>
      <p:pic>
        <p:nvPicPr>
          <p:cNvPr id="230" name="Google Shape;230;g397faba39a3_0_4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20050" y="1968888"/>
            <a:ext cx="7425725" cy="4426175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g397faba39a3_0_46"/>
          <p:cNvSpPr/>
          <p:nvPr/>
        </p:nvSpPr>
        <p:spPr>
          <a:xfrm>
            <a:off x="1083750" y="1061550"/>
            <a:ext cx="5135400" cy="76500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lt1"/>
                </a:solidFill>
              </a:rPr>
              <a:t>In QGIS: Basemap</a:t>
            </a:r>
            <a:endParaRPr sz="2400" i="0" u="none" strike="noStrike" cap="none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397faba39a3_0_59"/>
          <p:cNvSpPr txBox="1"/>
          <p:nvPr/>
        </p:nvSpPr>
        <p:spPr>
          <a:xfrm>
            <a:off x="2174225" y="-56550"/>
            <a:ext cx="6065700" cy="113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Configuring the QGIS project</a:t>
            </a:r>
            <a:endParaRPr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238" name="Google Shape;238;g397faba39a3_0_59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9" name="Google Shape;239;g397faba39a3_0_59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00" cy="1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EOCap4Africa – In-situ sampling in QField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0" name="Google Shape;240;g397faba39a3_0_5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7</a:t>
            </a:fld>
            <a:endParaRPr/>
          </a:p>
        </p:txBody>
      </p:sp>
      <p:pic>
        <p:nvPicPr>
          <p:cNvPr id="241" name="Google Shape;241;g397faba39a3_0_59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5" y="3163081"/>
            <a:ext cx="6768001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g397faba39a3_0_59"/>
          <p:cNvSpPr txBox="1"/>
          <p:nvPr/>
        </p:nvSpPr>
        <p:spPr>
          <a:xfrm>
            <a:off x="1012575" y="2101350"/>
            <a:ext cx="10565100" cy="366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GB" sz="2400">
                <a:solidFill>
                  <a:schemeClr val="dk1"/>
                </a:solidFill>
              </a:rPr>
              <a:t>QGIS plugin: OSM Place Search</a:t>
            </a:r>
            <a:endParaRPr sz="2400">
              <a:solidFill>
                <a:schemeClr val="dk1"/>
              </a:solidFill>
            </a:endParaRPr>
          </a:p>
          <a:p>
            <a:pPr marL="914400" lvl="1" indent="-381000" algn="l" rtl="0"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-GB" sz="2400">
                <a:solidFill>
                  <a:schemeClr val="dk1"/>
                </a:solidFill>
              </a:rPr>
              <a:t>Allows you to browse through the different place features available in the OpenStreetMap data</a:t>
            </a:r>
            <a:endParaRPr sz="24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GB" sz="2400">
                <a:solidFill>
                  <a:schemeClr val="dk1"/>
                </a:solidFill>
              </a:rPr>
              <a:t>Under </a:t>
            </a:r>
            <a:r>
              <a:rPr lang="en-GB" sz="2400" i="1">
                <a:solidFill>
                  <a:schemeClr val="dk1"/>
                </a:solidFill>
              </a:rPr>
              <a:t>Plugins</a:t>
            </a:r>
            <a:r>
              <a:rPr lang="en-GB" sz="2400">
                <a:solidFill>
                  <a:schemeClr val="dk1"/>
                </a:solidFill>
              </a:rPr>
              <a:t> in the Menu toolbar, click </a:t>
            </a:r>
            <a:r>
              <a:rPr lang="en-GB" sz="2400" i="1">
                <a:solidFill>
                  <a:schemeClr val="dk1"/>
                </a:solidFill>
              </a:rPr>
              <a:t>Manage and Install</a:t>
            </a:r>
            <a:r>
              <a:rPr lang="en-GB" sz="2400">
                <a:solidFill>
                  <a:schemeClr val="dk1"/>
                </a:solidFill>
              </a:rPr>
              <a:t> </a:t>
            </a:r>
            <a:r>
              <a:rPr lang="en-GB" sz="2400" i="1">
                <a:solidFill>
                  <a:schemeClr val="dk1"/>
                </a:solidFill>
              </a:rPr>
              <a:t>Plugins</a:t>
            </a:r>
            <a:endParaRPr sz="2400" i="1">
              <a:solidFill>
                <a:schemeClr val="dk1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GB" sz="2400">
                <a:solidFill>
                  <a:schemeClr val="dk1"/>
                </a:solidFill>
              </a:rPr>
              <a:t>In the search bar, type OSM Place Search and install the plugin</a:t>
            </a:r>
            <a:endParaRPr sz="2400">
              <a:solidFill>
                <a:schemeClr val="dk1"/>
              </a:solidFill>
            </a:endParaRPr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GB" sz="2400">
                <a:solidFill>
                  <a:schemeClr val="dk1"/>
                </a:solidFill>
              </a:rPr>
              <a:t>A new window should appear in the side panel where you can enter your AOI</a:t>
            </a:r>
            <a:endParaRPr sz="2400"/>
          </a:p>
        </p:txBody>
      </p:sp>
      <p:sp>
        <p:nvSpPr>
          <p:cNvPr id="243" name="Google Shape;243;g397faba39a3_0_59"/>
          <p:cNvSpPr/>
          <p:nvPr/>
        </p:nvSpPr>
        <p:spPr>
          <a:xfrm>
            <a:off x="1083750" y="1061550"/>
            <a:ext cx="5135400" cy="76500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lt1"/>
                </a:solidFill>
              </a:rPr>
              <a:t>Area of Interest (AOI)</a:t>
            </a:r>
            <a:endParaRPr sz="2400" i="0" u="none" strike="noStrike" cap="none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397faba39a3_0_87"/>
          <p:cNvSpPr txBox="1"/>
          <p:nvPr/>
        </p:nvSpPr>
        <p:spPr>
          <a:xfrm>
            <a:off x="2174225" y="-56550"/>
            <a:ext cx="60657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1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Creating the GeoPackage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0" name="Google Shape;250;g397faba39a3_0_87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Google Shape;251;g397faba39a3_0_87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00" cy="1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EOCap4Africa – In-situ sampling in QField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2" name="Google Shape;252;g397faba39a3_0_8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8</a:t>
            </a:fld>
            <a:endParaRPr/>
          </a:p>
        </p:txBody>
      </p:sp>
      <p:pic>
        <p:nvPicPr>
          <p:cNvPr id="253" name="Google Shape;253;g397faba39a3_0_87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5" y="3163081"/>
            <a:ext cx="6768001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g397faba39a3_0_87"/>
          <p:cNvSpPr txBox="1"/>
          <p:nvPr/>
        </p:nvSpPr>
        <p:spPr>
          <a:xfrm>
            <a:off x="1083750" y="3060075"/>
            <a:ext cx="10565100" cy="166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GB" sz="2400">
                <a:solidFill>
                  <a:schemeClr val="dk1"/>
                </a:solidFill>
              </a:rPr>
              <a:t>A file-based database where you can store multiple layers, including points, lines, polygons, and raster data</a:t>
            </a:r>
            <a:endParaRPr sz="2400">
              <a:solidFill>
                <a:schemeClr val="dk1"/>
              </a:solidFill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GB" sz="2400">
                <a:solidFill>
                  <a:schemeClr val="dk1"/>
                </a:solidFill>
              </a:rPr>
              <a:t>Datasets are saved in one file, instead of multiple (shapefiles)</a:t>
            </a:r>
            <a:endParaRPr sz="2400">
              <a:solidFill>
                <a:schemeClr val="dk1"/>
              </a:solidFill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●"/>
            </a:pPr>
            <a:r>
              <a:rPr lang="en-GB" sz="2400">
                <a:solidFill>
                  <a:schemeClr val="dk1"/>
                </a:solidFill>
              </a:rPr>
              <a:t>Ends in .gpkg</a:t>
            </a:r>
            <a:endParaRPr sz="2400">
              <a:solidFill>
                <a:schemeClr val="dk1"/>
              </a:solidFill>
            </a:endParaRPr>
          </a:p>
        </p:txBody>
      </p:sp>
      <p:sp>
        <p:nvSpPr>
          <p:cNvPr id="255" name="Google Shape;255;g397faba39a3_0_87"/>
          <p:cNvSpPr/>
          <p:nvPr/>
        </p:nvSpPr>
        <p:spPr>
          <a:xfrm>
            <a:off x="1083750" y="2072550"/>
            <a:ext cx="5135400" cy="76500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lt1"/>
                </a:solidFill>
              </a:rPr>
              <a:t>What is a GeoPackage?</a:t>
            </a:r>
            <a:endParaRPr sz="2400" i="0" u="none" strike="noStrike" cap="none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397faba39a3_0_105"/>
          <p:cNvSpPr txBox="1"/>
          <p:nvPr/>
        </p:nvSpPr>
        <p:spPr>
          <a:xfrm>
            <a:off x="2174225" y="-56550"/>
            <a:ext cx="60657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1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GB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Creating the GeoPackage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2" name="Google Shape;262;g397faba39a3_0_105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3" name="Google Shape;263;g397faba39a3_0_105"/>
          <p:cNvSpPr txBox="1">
            <a:spLocks noGrp="1"/>
          </p:cNvSpPr>
          <p:nvPr>
            <p:ph type="ftr" idx="11"/>
          </p:nvPr>
        </p:nvSpPr>
        <p:spPr>
          <a:xfrm>
            <a:off x="3307202" y="6537437"/>
            <a:ext cx="5583600" cy="1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EOCap4Africa – In-situ sampling in QField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4" name="Google Shape;264;g397faba39a3_0_10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GB"/>
              <a:t>9</a:t>
            </a:fld>
            <a:endParaRPr/>
          </a:p>
        </p:txBody>
      </p:sp>
      <p:pic>
        <p:nvPicPr>
          <p:cNvPr id="265" name="Google Shape;265;g397faba39a3_0_105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5" y="3163081"/>
            <a:ext cx="6768001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66" name="Google Shape;266;g397faba39a3_0_105"/>
          <p:cNvSpPr/>
          <p:nvPr/>
        </p:nvSpPr>
        <p:spPr>
          <a:xfrm>
            <a:off x="1083750" y="1188675"/>
            <a:ext cx="5135400" cy="76500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lt1"/>
                </a:solidFill>
              </a:rPr>
              <a:t>Create a GeoPackage</a:t>
            </a:r>
            <a:endParaRPr sz="2400" i="0" u="none" strike="noStrike" cap="none">
              <a:solidFill>
                <a:schemeClr val="lt1"/>
              </a:solidFill>
            </a:endParaRPr>
          </a:p>
        </p:txBody>
      </p:sp>
      <p:pic>
        <p:nvPicPr>
          <p:cNvPr id="267" name="Google Shape;267;g397faba39a3_0_10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052901" y="885412"/>
            <a:ext cx="4148850" cy="5437166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g397faba39a3_0_105"/>
          <p:cNvSpPr txBox="1"/>
          <p:nvPr/>
        </p:nvSpPr>
        <p:spPr>
          <a:xfrm>
            <a:off x="1083750" y="1620850"/>
            <a:ext cx="6003000" cy="53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GB" sz="2400"/>
              <a:t>Select Layer &gt; </a:t>
            </a:r>
            <a:r>
              <a:rPr lang="en-GB" sz="2400" i="1"/>
              <a:t>Create Layer</a:t>
            </a:r>
            <a:r>
              <a:rPr lang="en-GB" sz="2400"/>
              <a:t> &gt; </a:t>
            </a:r>
            <a:r>
              <a:rPr lang="en-GB" sz="2400" i="1"/>
              <a:t>New Geopackage Layer</a:t>
            </a:r>
            <a:r>
              <a:rPr lang="en-GB" sz="2400"/>
              <a:t>:</a:t>
            </a:r>
            <a:endParaRPr sz="2400"/>
          </a:p>
          <a:p>
            <a:pPr marL="914400" lvl="1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-GB" sz="2400"/>
              <a:t>For </a:t>
            </a:r>
            <a:r>
              <a:rPr lang="en-GB" sz="2400" i="1"/>
              <a:t>Database</a:t>
            </a:r>
            <a:r>
              <a:rPr lang="en-GB" sz="2400"/>
              <a:t>, click on (…) and select your project folder and give a suitable name</a:t>
            </a:r>
            <a:endParaRPr sz="2400"/>
          </a:p>
          <a:p>
            <a:pPr marL="914400" lvl="1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-GB" sz="2400"/>
              <a:t>Choose a </a:t>
            </a:r>
            <a:r>
              <a:rPr lang="en-GB" sz="2400" i="1"/>
              <a:t>Table name</a:t>
            </a:r>
            <a:endParaRPr sz="2400" i="1"/>
          </a:p>
          <a:p>
            <a:pPr marL="914400" lvl="1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-GB" sz="2400"/>
              <a:t>For </a:t>
            </a:r>
            <a:r>
              <a:rPr lang="en-GB" sz="2400" i="1"/>
              <a:t>Geometry type, </a:t>
            </a:r>
            <a:r>
              <a:rPr lang="en-GB" sz="2400"/>
              <a:t>select points</a:t>
            </a:r>
            <a:endParaRPr sz="2400"/>
          </a:p>
          <a:p>
            <a:pPr marL="914400" lvl="1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-GB" sz="2400"/>
              <a:t>Select the desired Coordinate Reference System (CRS) by clicking on the Globe icon</a:t>
            </a:r>
            <a:endParaRPr sz="24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1938</Words>
  <Application>Microsoft Office PowerPoint</Application>
  <PresentationFormat>Breitbild</PresentationFormat>
  <Paragraphs>363</Paragraphs>
  <Slides>35</Slides>
  <Notes>35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35</vt:i4>
      </vt:variant>
    </vt:vector>
  </HeadingPairs>
  <TitlesOfParts>
    <vt:vector size="41" baseType="lpstr">
      <vt:lpstr>Arial Narrow</vt:lpstr>
      <vt:lpstr>Calibri</vt:lpstr>
      <vt:lpstr>Arial</vt:lpstr>
      <vt:lpstr>Noto Sans Symbols</vt:lpstr>
      <vt:lpstr>Open Sans Light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Thank you for your attention!  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Michael Thiel</dc:creator>
  <cp:lastModifiedBy>Lara Alves Oeltjebruns</cp:lastModifiedBy>
  <cp:revision>1</cp:revision>
  <dcterms:created xsi:type="dcterms:W3CDTF">2019-06-02T12:25:39Z</dcterms:created>
  <dcterms:modified xsi:type="dcterms:W3CDTF">2026-04-15T13:49:15Z</dcterms:modified>
</cp:coreProperties>
</file>